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7" r:id="rId2"/>
    <p:sldId id="276" r:id="rId3"/>
    <p:sldId id="286" r:id="rId4"/>
    <p:sldId id="284" r:id="rId5"/>
    <p:sldId id="290" r:id="rId6"/>
    <p:sldId id="292" r:id="rId7"/>
    <p:sldId id="291" r:id="rId8"/>
    <p:sldId id="293" r:id="rId9"/>
    <p:sldId id="294" r:id="rId10"/>
    <p:sldId id="295" r:id="rId11"/>
    <p:sldId id="296" r:id="rId12"/>
    <p:sldId id="297" r:id="rId13"/>
    <p:sldId id="298" r:id="rId14"/>
    <p:sldId id="289" r:id="rId15"/>
    <p:sldId id="287" r:id="rId16"/>
    <p:sldId id="299" r:id="rId17"/>
    <p:sldId id="285" r:id="rId18"/>
    <p:sldId id="288"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888" userDrawn="1">
          <p15:clr>
            <a:srgbClr val="A4A3A4"/>
          </p15:clr>
        </p15:guide>
        <p15:guide id="6" orient="horz"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rcan Andac (Dogus Teknoloji)" initials="KA(T" lastIdx="1" clrIdx="0">
    <p:extLst>
      <p:ext uri="{19B8F6BF-5375-455C-9EA6-DF929625EA0E}">
        <p15:presenceInfo xmlns:p15="http://schemas.microsoft.com/office/powerpoint/2012/main" userId="S::korcana@d-teknoloji.com.tr::a517743d-03a0-4d13-86c1-744f9ed19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232"/>
    <a:srgbClr val="F4D9D7"/>
    <a:srgbClr val="26AA83"/>
    <a:srgbClr val="C73113"/>
    <a:srgbClr val="222021"/>
    <a:srgbClr val="83E5C9"/>
    <a:srgbClr val="16604B"/>
    <a:srgbClr val="F1A79A"/>
    <a:srgbClr val="1D8164"/>
    <a:srgbClr val="9BE9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4286" autoAdjust="0"/>
  </p:normalViewPr>
  <p:slideViewPr>
    <p:cSldViewPr snapToGrid="0" showGuides="1">
      <p:cViewPr varScale="1">
        <p:scale>
          <a:sx n="120" d="100"/>
          <a:sy n="120" d="100"/>
        </p:scale>
        <p:origin x="1136" y="192"/>
      </p:cViewPr>
      <p:guideLst>
        <p:guide orient="horz" pos="2160"/>
        <p:guide pos="3840"/>
        <p:guide pos="360"/>
        <p:guide pos="7320"/>
        <p:guide orient="horz" pos="888"/>
        <p:guide orient="horz"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BAE4D-3D42-45FC-B630-9E8816E2D467}" type="datetimeFigureOut">
              <a:rPr lang="en-US" smtClean="0"/>
              <a:t>5/24/19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FF753-C2AD-4064-86AF-767AC19C4703}" type="slidenum">
              <a:rPr lang="en-US" smtClean="0"/>
              <a:t>‹#›</a:t>
            </a:fld>
            <a:endParaRPr lang="en-US"/>
          </a:p>
        </p:txBody>
      </p:sp>
    </p:spTree>
    <p:extLst>
      <p:ext uri="{BB962C8B-B14F-4D97-AF65-F5344CB8AC3E}">
        <p14:creationId xmlns:p14="http://schemas.microsoft.com/office/powerpoint/2010/main" val="39641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a:t>
            </a:fld>
            <a:endParaRPr lang="en-US"/>
          </a:p>
        </p:txBody>
      </p:sp>
    </p:spTree>
    <p:extLst>
      <p:ext uri="{BB962C8B-B14F-4D97-AF65-F5344CB8AC3E}">
        <p14:creationId xmlns:p14="http://schemas.microsoft.com/office/powerpoint/2010/main" val="300271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10</a:t>
            </a:fld>
            <a:endParaRPr lang="en-US"/>
          </a:p>
        </p:txBody>
      </p:sp>
    </p:spTree>
    <p:extLst>
      <p:ext uri="{BB962C8B-B14F-4D97-AF65-F5344CB8AC3E}">
        <p14:creationId xmlns:p14="http://schemas.microsoft.com/office/powerpoint/2010/main" val="325538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Yazılım geliştirme, 100 metrelik sprint değil, bir maraton koşmak gibidir. Hızlanmaya devam etmelisiniz ancak kendinizi veya takım üyelerinizi tüketecek kadar hızlı koşmamak gerekir. </a:t>
            </a:r>
          </a:p>
          <a:p>
            <a:r>
              <a:rPr lang="tr-TR" sz="1200" b="0" i="0" kern="1200" dirty="0">
                <a:solidFill>
                  <a:schemeClr val="tx1"/>
                </a:solidFill>
                <a:effectLst/>
                <a:latin typeface="+mn-lt"/>
                <a:ea typeface="+mn-ea"/>
                <a:cs typeface="+mn-cs"/>
              </a:rPr>
              <a:t>Son dakikaya bırakılan geliştirmeler olmamalı.(Geleneksel projelerde(</a:t>
            </a:r>
            <a:r>
              <a:rPr lang="tr-TR" sz="1200" b="0" i="0" kern="1200" dirty="0" err="1">
                <a:solidFill>
                  <a:schemeClr val="tx1"/>
                </a:solidFill>
                <a:effectLst/>
                <a:latin typeface="+mn-lt"/>
                <a:ea typeface="+mn-ea"/>
                <a:cs typeface="+mn-cs"/>
              </a:rPr>
              <a:t>waterfall</a:t>
            </a:r>
            <a:r>
              <a:rPr lang="tr-TR" sz="1200" b="0" i="0" kern="1200" dirty="0">
                <a:solidFill>
                  <a:schemeClr val="tx1"/>
                </a:solidFill>
                <a:effectLst/>
                <a:latin typeface="+mn-lt"/>
                <a:ea typeface="+mn-ea"/>
                <a:cs typeface="+mn-cs"/>
              </a:rPr>
              <a:t>) ilk </a:t>
            </a:r>
            <a:r>
              <a:rPr lang="tr-TR" sz="1200" b="0" i="0" kern="1200" dirty="0" err="1">
                <a:solidFill>
                  <a:schemeClr val="tx1"/>
                </a:solidFill>
                <a:effectLst/>
                <a:latin typeface="+mn-lt"/>
                <a:ea typeface="+mn-ea"/>
                <a:cs typeface="+mn-cs"/>
              </a:rPr>
              <a:t>porje</a:t>
            </a:r>
            <a:r>
              <a:rPr lang="tr-TR" sz="1200" b="0" i="0" kern="1200" dirty="0">
                <a:solidFill>
                  <a:schemeClr val="tx1"/>
                </a:solidFill>
                <a:effectLst/>
                <a:latin typeface="+mn-lt"/>
                <a:ea typeface="+mn-ea"/>
                <a:cs typeface="+mn-cs"/>
              </a:rPr>
              <a:t> başlar ve </a:t>
            </a:r>
            <a:r>
              <a:rPr lang="tr-TR" sz="1200" b="0" i="0" kern="1200" dirty="0" err="1">
                <a:solidFill>
                  <a:schemeClr val="tx1"/>
                </a:solidFill>
                <a:effectLst/>
                <a:latin typeface="+mn-lt"/>
                <a:ea typeface="+mn-ea"/>
                <a:cs typeface="+mn-cs"/>
              </a:rPr>
              <a:t>developer</a:t>
            </a:r>
            <a:r>
              <a:rPr lang="tr-TR" sz="1200" b="0" i="0" kern="1200" dirty="0">
                <a:solidFill>
                  <a:schemeClr val="tx1"/>
                </a:solidFill>
                <a:effectLst/>
                <a:latin typeface="+mn-lt"/>
                <a:ea typeface="+mn-ea"/>
                <a:cs typeface="+mn-cs"/>
              </a:rPr>
              <a:t> yatar. Daha sonra teslim tarihine kısa bir zaman kala da yetiştirme çabası içinde olur. Yorgunluk ve hataya açık olma durumu fazladır)</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11</a:t>
            </a:fld>
            <a:endParaRPr lang="en-US"/>
          </a:p>
        </p:txBody>
      </p:sp>
    </p:spTree>
    <p:extLst>
      <p:ext uri="{BB962C8B-B14F-4D97-AF65-F5344CB8AC3E}">
        <p14:creationId xmlns:p14="http://schemas.microsoft.com/office/powerpoint/2010/main" val="315368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Developerları</a:t>
            </a:r>
            <a:r>
              <a:rPr lang="tr-TR" sz="1200" b="0" i="0" kern="1200" dirty="0">
                <a:solidFill>
                  <a:schemeClr val="tx1"/>
                </a:solidFill>
                <a:effectLst/>
                <a:latin typeface="+mn-lt"/>
                <a:ea typeface="+mn-ea"/>
                <a:cs typeface="+mn-cs"/>
              </a:rPr>
              <a:t> rahat bırakın! Anlamına da gelir. Sürekli aynı konuda hep yıllarca çalışmak sıkar. Teknik olarak </a:t>
            </a:r>
            <a:r>
              <a:rPr lang="tr-TR" sz="1200" b="0" i="0" kern="1200" dirty="0" err="1">
                <a:solidFill>
                  <a:schemeClr val="tx1"/>
                </a:solidFill>
                <a:effectLst/>
                <a:latin typeface="+mn-lt"/>
                <a:ea typeface="+mn-ea"/>
                <a:cs typeface="+mn-cs"/>
              </a:rPr>
              <a:t>developerda</a:t>
            </a:r>
            <a:r>
              <a:rPr lang="tr-TR" sz="1200" b="0" i="0" kern="1200" dirty="0">
                <a:solidFill>
                  <a:schemeClr val="tx1"/>
                </a:solidFill>
                <a:effectLst/>
                <a:latin typeface="+mn-lt"/>
                <a:ea typeface="+mn-ea"/>
                <a:cs typeface="+mn-cs"/>
              </a:rPr>
              <a:t> kendini geliştirmek ister. Ona bu konfor alanını sağlamak hem onun motivasyonuna katkı sağlar </a:t>
            </a:r>
            <a:r>
              <a:rPr lang="tr-TR" sz="1200" b="0" i="0" kern="1200" dirty="0" err="1">
                <a:solidFill>
                  <a:schemeClr val="tx1"/>
                </a:solidFill>
                <a:effectLst/>
                <a:latin typeface="+mn-lt"/>
                <a:ea typeface="+mn-ea"/>
                <a:cs typeface="+mn-cs"/>
              </a:rPr>
              <a:t>hemde</a:t>
            </a:r>
            <a:r>
              <a:rPr lang="tr-TR" sz="1200" b="0" i="0" kern="1200" dirty="0">
                <a:solidFill>
                  <a:schemeClr val="tx1"/>
                </a:solidFill>
                <a:effectLst/>
                <a:latin typeface="+mn-lt"/>
                <a:ea typeface="+mn-ea"/>
                <a:cs typeface="+mn-cs"/>
              </a:rPr>
              <a:t> ürüne teknik mükemmellik katar.</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12</a:t>
            </a:fld>
            <a:endParaRPr lang="en-US"/>
          </a:p>
        </p:txBody>
      </p:sp>
    </p:spTree>
    <p:extLst>
      <p:ext uri="{BB962C8B-B14F-4D97-AF65-F5344CB8AC3E}">
        <p14:creationId xmlns:p14="http://schemas.microsoft.com/office/powerpoint/2010/main" val="404001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The</a:t>
            </a:r>
            <a:r>
              <a:rPr lang="tr-TR" sz="1200" b="0" i="0" kern="1200" dirty="0">
                <a:solidFill>
                  <a:schemeClr val="tx1"/>
                </a:solidFill>
                <a:effectLst/>
                <a:latin typeface="+mn-lt"/>
                <a:ea typeface="+mn-ea"/>
                <a:cs typeface="+mn-cs"/>
              </a:rPr>
              <a:t> KISS </a:t>
            </a:r>
            <a:r>
              <a:rPr lang="tr-TR" sz="1200" b="0" i="0" kern="1200" dirty="0" err="1">
                <a:solidFill>
                  <a:schemeClr val="tx1"/>
                </a:solidFill>
                <a:effectLst/>
                <a:latin typeface="+mn-lt"/>
                <a:ea typeface="+mn-ea"/>
                <a:cs typeface="+mn-cs"/>
              </a:rPr>
              <a:t>rule</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Keep</a:t>
            </a:r>
            <a:r>
              <a:rPr lang="tr-TR" sz="1200" b="0" i="0" kern="1200" dirty="0">
                <a:solidFill>
                  <a:schemeClr val="tx1"/>
                </a:solidFill>
                <a:effectLst/>
                <a:latin typeface="+mn-lt"/>
                <a:ea typeface="+mn-ea"/>
                <a:cs typeface="+mn-cs"/>
              </a:rPr>
              <a:t> it </a:t>
            </a:r>
            <a:r>
              <a:rPr lang="tr-TR" sz="1200" b="0" i="0" kern="1200" dirty="0" err="1">
                <a:solidFill>
                  <a:schemeClr val="tx1"/>
                </a:solidFill>
                <a:effectLst/>
                <a:latin typeface="+mn-lt"/>
                <a:ea typeface="+mn-ea"/>
                <a:cs typeface="+mn-cs"/>
              </a:rPr>
              <a:t>stupid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and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simple</a:t>
            </a:r>
            <a:r>
              <a:rPr lang="tr-TR" sz="1200" b="0" i="0" kern="1200" dirty="0">
                <a:solidFill>
                  <a:schemeClr val="tx1"/>
                </a:solidFill>
                <a:effectLst/>
                <a:latin typeface="+mn-lt"/>
                <a:ea typeface="+mn-ea"/>
                <a:cs typeface="+mn-cs"/>
              </a:rPr>
              <a:t>.</a:t>
            </a:r>
          </a:p>
          <a:p>
            <a:r>
              <a:rPr lang="tr-TR" sz="1200" b="0" i="0" kern="1200" dirty="0">
                <a:solidFill>
                  <a:schemeClr val="tx1"/>
                </a:solidFill>
                <a:effectLst/>
                <a:latin typeface="+mn-lt"/>
                <a:ea typeface="+mn-ea"/>
                <a:cs typeface="+mn-cs"/>
              </a:rPr>
              <a:t>Bu ilkede yapılmayan iş miktarını maksimize etmek çok zordur.</a:t>
            </a:r>
          </a:p>
          <a:p>
            <a:r>
              <a:rPr lang="tr-TR" sz="1200" b="0" i="0" kern="1200" dirty="0">
                <a:solidFill>
                  <a:schemeClr val="tx1"/>
                </a:solidFill>
                <a:effectLst/>
                <a:latin typeface="+mn-lt"/>
                <a:ea typeface="+mn-ea"/>
                <a:cs typeface="+mn-cs"/>
              </a:rPr>
              <a:t>Takımın birbirine bu soruyu sorması gerek: is </a:t>
            </a:r>
            <a:r>
              <a:rPr lang="tr-TR" sz="1200" b="0" i="0" kern="1200" dirty="0" err="1">
                <a:solidFill>
                  <a:schemeClr val="tx1"/>
                </a:solidFill>
                <a:effectLst/>
                <a:latin typeface="+mn-lt"/>
                <a:ea typeface="+mn-ea"/>
                <a:cs typeface="+mn-cs"/>
              </a:rPr>
              <a:t>this</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really</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necessary</a:t>
            </a: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13</a:t>
            </a:fld>
            <a:endParaRPr lang="en-US"/>
          </a:p>
        </p:txBody>
      </p:sp>
    </p:spTree>
    <p:extLst>
      <p:ext uri="{BB962C8B-B14F-4D97-AF65-F5344CB8AC3E}">
        <p14:creationId xmlns:p14="http://schemas.microsoft.com/office/powerpoint/2010/main" val="327629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t>
            </a:r>
            <a:r>
              <a:rPr lang="en-US" dirty="0" err="1"/>
              <a:t>ın</a:t>
            </a:r>
            <a:r>
              <a:rPr lang="en-US" dirty="0"/>
              <a:t> </a:t>
            </a:r>
            <a:r>
              <a:rPr lang="en-US" dirty="0" err="1"/>
              <a:t>en</a:t>
            </a:r>
            <a:r>
              <a:rPr lang="en-US" dirty="0"/>
              <a:t> </a:t>
            </a:r>
            <a:r>
              <a:rPr lang="en-US" dirty="0" err="1"/>
              <a:t>temelinde</a:t>
            </a:r>
            <a:r>
              <a:rPr lang="en-US" dirty="0"/>
              <a:t> self organization </a:t>
            </a:r>
            <a:r>
              <a:rPr lang="en-US" dirty="0" err="1"/>
              <a:t>yatar</a:t>
            </a:r>
            <a:r>
              <a:rPr lang="en-US" dirty="0"/>
              <a:t>. Buna </a:t>
            </a:r>
            <a:r>
              <a:rPr lang="en-US" dirty="0" err="1"/>
              <a:t>en</a:t>
            </a:r>
            <a:r>
              <a:rPr lang="en-US" dirty="0"/>
              <a:t> </a:t>
            </a:r>
            <a:r>
              <a:rPr lang="en-US" dirty="0" err="1"/>
              <a:t>iyi</a:t>
            </a:r>
            <a:r>
              <a:rPr lang="en-US" dirty="0"/>
              <a:t> </a:t>
            </a:r>
            <a:r>
              <a:rPr lang="en-US" dirty="0" err="1"/>
              <a:t>örnek</a:t>
            </a:r>
            <a:r>
              <a:rPr lang="en-US" dirty="0"/>
              <a:t> </a:t>
            </a:r>
            <a:r>
              <a:rPr lang="en-US" dirty="0" err="1"/>
              <a:t>şu</a:t>
            </a:r>
            <a:r>
              <a:rPr lang="en-US" dirty="0"/>
              <a:t> </a:t>
            </a:r>
            <a:r>
              <a:rPr lang="en-US" dirty="0" err="1"/>
              <a:t>şekilde</a:t>
            </a:r>
            <a:r>
              <a:rPr lang="en-US" dirty="0"/>
              <a:t> </a:t>
            </a:r>
            <a:r>
              <a:rPr lang="en-US" dirty="0" err="1"/>
              <a:t>olabilir</a:t>
            </a:r>
            <a:r>
              <a:rPr lang="en-US" dirty="0"/>
              <a:t>;</a:t>
            </a:r>
          </a:p>
          <a:p>
            <a:r>
              <a:rPr lang="en-US" dirty="0"/>
              <a:t>8 </a:t>
            </a:r>
            <a:r>
              <a:rPr lang="en-US" dirty="0" err="1"/>
              <a:t>yıllık</a:t>
            </a:r>
            <a:r>
              <a:rPr lang="en-US" dirty="0"/>
              <a:t> </a:t>
            </a:r>
            <a:r>
              <a:rPr lang="en-US" dirty="0" err="1"/>
              <a:t>başlayan</a:t>
            </a:r>
            <a:r>
              <a:rPr lang="en-US" dirty="0"/>
              <a:t> </a:t>
            </a:r>
            <a:r>
              <a:rPr lang="en-US" dirty="0" err="1"/>
              <a:t>bir</a:t>
            </a:r>
            <a:r>
              <a:rPr lang="en-US" dirty="0"/>
              <a:t> </a:t>
            </a:r>
            <a:r>
              <a:rPr lang="en-US" dirty="0" err="1"/>
              <a:t>projede</a:t>
            </a:r>
            <a:r>
              <a:rPr lang="en-US" dirty="0"/>
              <a:t> </a:t>
            </a:r>
            <a:r>
              <a:rPr lang="en-US" dirty="0" err="1"/>
              <a:t>çalışan</a:t>
            </a:r>
            <a:r>
              <a:rPr lang="en-US" dirty="0"/>
              <a:t> 8 </a:t>
            </a:r>
            <a:r>
              <a:rPr lang="en-US" dirty="0" err="1"/>
              <a:t>kişi</a:t>
            </a:r>
            <a:r>
              <a:rPr lang="en-US" dirty="0"/>
              <a:t>. </a:t>
            </a:r>
            <a:r>
              <a:rPr lang="en-US" dirty="0" err="1"/>
              <a:t>Hepsi</a:t>
            </a:r>
            <a:r>
              <a:rPr lang="en-US" dirty="0"/>
              <a:t> de </a:t>
            </a:r>
            <a:r>
              <a:rPr lang="en-US" dirty="0" err="1"/>
              <a:t>farklı</a:t>
            </a:r>
            <a:r>
              <a:rPr lang="en-US" dirty="0"/>
              <a:t> </a:t>
            </a:r>
            <a:r>
              <a:rPr lang="en-US" dirty="0" err="1"/>
              <a:t>konularda</a:t>
            </a:r>
            <a:r>
              <a:rPr lang="en-US" dirty="0"/>
              <a:t> </a:t>
            </a:r>
            <a:r>
              <a:rPr lang="en-US" dirty="0" err="1"/>
              <a:t>uzmanlaşmış</a:t>
            </a:r>
            <a:r>
              <a:rPr lang="en-US" dirty="0"/>
              <a:t> </a:t>
            </a:r>
            <a:r>
              <a:rPr lang="en-US" dirty="0" err="1"/>
              <a:t>uzmanlığına</a:t>
            </a:r>
            <a:r>
              <a:rPr lang="en-US" dirty="0"/>
              <a:t> </a:t>
            </a:r>
            <a:r>
              <a:rPr lang="en-US" dirty="0" err="1"/>
              <a:t>güvenilip</a:t>
            </a:r>
            <a:r>
              <a:rPr lang="en-US" dirty="0"/>
              <a:t> </a:t>
            </a:r>
            <a:r>
              <a:rPr lang="en-US" dirty="0" err="1"/>
              <a:t>işe</a:t>
            </a:r>
            <a:r>
              <a:rPr lang="en-US" dirty="0"/>
              <a:t> </a:t>
            </a:r>
            <a:r>
              <a:rPr lang="en-US" dirty="0" err="1"/>
              <a:t>alınmış</a:t>
            </a:r>
            <a:r>
              <a:rPr lang="en-US" dirty="0"/>
              <a:t> 8 </a:t>
            </a:r>
            <a:r>
              <a:rPr lang="en-US" dirty="0" err="1"/>
              <a:t>kişi</a:t>
            </a:r>
            <a:r>
              <a:rPr lang="en-US" dirty="0"/>
              <a:t>. </a:t>
            </a:r>
            <a:r>
              <a:rPr lang="en-US" dirty="0" err="1"/>
              <a:t>Şimdi</a:t>
            </a:r>
            <a:r>
              <a:rPr lang="en-US" dirty="0"/>
              <a:t> </a:t>
            </a:r>
            <a:r>
              <a:rPr lang="en-US" dirty="0" err="1"/>
              <a:t>bu</a:t>
            </a:r>
            <a:r>
              <a:rPr lang="en-US" dirty="0"/>
              <a:t> 8 </a:t>
            </a:r>
            <a:r>
              <a:rPr lang="en-US" dirty="0" err="1"/>
              <a:t>kişi</a:t>
            </a:r>
            <a:r>
              <a:rPr lang="en-US" dirty="0"/>
              <a:t> </a:t>
            </a:r>
            <a:r>
              <a:rPr lang="en-US" dirty="0" err="1"/>
              <a:t>için</a:t>
            </a:r>
            <a:r>
              <a:rPr lang="en-US" dirty="0"/>
              <a:t> </a:t>
            </a:r>
            <a:r>
              <a:rPr lang="en-US" dirty="0" err="1"/>
              <a:t>tek</a:t>
            </a:r>
            <a:r>
              <a:rPr lang="en-US" dirty="0"/>
              <a:t> </a:t>
            </a:r>
            <a:r>
              <a:rPr lang="en-US" dirty="0" err="1"/>
              <a:t>bir</a:t>
            </a:r>
            <a:r>
              <a:rPr lang="en-US" dirty="0"/>
              <a:t> </a:t>
            </a:r>
            <a:r>
              <a:rPr lang="en-US" dirty="0" err="1"/>
              <a:t>yöneticinin</a:t>
            </a:r>
            <a:r>
              <a:rPr lang="en-US" dirty="0"/>
              <a:t> </a:t>
            </a:r>
            <a:r>
              <a:rPr lang="en-US" dirty="0" err="1"/>
              <a:t>karar</a:t>
            </a:r>
            <a:r>
              <a:rPr lang="en-US" dirty="0"/>
              <a:t> </a:t>
            </a:r>
            <a:r>
              <a:rPr lang="en-US" dirty="0" err="1"/>
              <a:t>verme</a:t>
            </a:r>
            <a:r>
              <a:rPr lang="en-US" dirty="0"/>
              <a:t> </a:t>
            </a:r>
            <a:r>
              <a:rPr lang="en-US" dirty="0" err="1"/>
              <a:t>mekanizmasında</a:t>
            </a:r>
            <a:r>
              <a:rPr lang="en-US" dirty="0"/>
              <a:t> </a:t>
            </a:r>
            <a:r>
              <a:rPr lang="en-US" dirty="0" err="1"/>
              <a:t>işlettiği</a:t>
            </a:r>
            <a:r>
              <a:rPr lang="en-US" dirty="0"/>
              <a:t> </a:t>
            </a:r>
            <a:r>
              <a:rPr lang="en-US" dirty="0" err="1"/>
              <a:t>bilgi</a:t>
            </a:r>
            <a:r>
              <a:rPr lang="en-US" dirty="0"/>
              <a:t>, </a:t>
            </a:r>
            <a:r>
              <a:rPr lang="en-US" dirty="0" err="1"/>
              <a:t>beceri</a:t>
            </a:r>
            <a:r>
              <a:rPr lang="en-US" dirty="0"/>
              <a:t> </a:t>
            </a:r>
            <a:r>
              <a:rPr lang="en-US" dirty="0" err="1"/>
              <a:t>ve</a:t>
            </a:r>
            <a:r>
              <a:rPr lang="en-US" dirty="0"/>
              <a:t> </a:t>
            </a:r>
            <a:r>
              <a:rPr lang="en-US" dirty="0" err="1"/>
              <a:t>tecrübeyi</a:t>
            </a:r>
            <a:r>
              <a:rPr lang="en-US" dirty="0"/>
              <a:t> </a:t>
            </a:r>
            <a:r>
              <a:rPr lang="en-US" dirty="0" err="1"/>
              <a:t>düşünün</a:t>
            </a:r>
            <a:r>
              <a:rPr lang="en-US" dirty="0"/>
              <a:t>. </a:t>
            </a:r>
            <a:r>
              <a:rPr lang="en-US" dirty="0" err="1"/>
              <a:t>Ve</a:t>
            </a:r>
            <a:r>
              <a:rPr lang="en-US" dirty="0"/>
              <a:t> 8 </a:t>
            </a:r>
            <a:r>
              <a:rPr lang="en-US" dirty="0" err="1"/>
              <a:t>kişinin</a:t>
            </a:r>
            <a:r>
              <a:rPr lang="en-US" dirty="0"/>
              <a:t> </a:t>
            </a:r>
            <a:r>
              <a:rPr lang="en-US" dirty="0" err="1"/>
              <a:t>toplamında</a:t>
            </a:r>
            <a:r>
              <a:rPr lang="en-US" dirty="0"/>
              <a:t> var </a:t>
            </a:r>
            <a:r>
              <a:rPr lang="en-US" dirty="0" err="1"/>
              <a:t>olan</a:t>
            </a:r>
            <a:r>
              <a:rPr lang="en-US" dirty="0"/>
              <a:t> </a:t>
            </a:r>
            <a:r>
              <a:rPr lang="en-US" dirty="0" err="1"/>
              <a:t>bilgi</a:t>
            </a:r>
            <a:r>
              <a:rPr lang="en-US" dirty="0"/>
              <a:t>, </a:t>
            </a:r>
            <a:r>
              <a:rPr lang="en-US" dirty="0" err="1"/>
              <a:t>benceri</a:t>
            </a:r>
            <a:r>
              <a:rPr lang="en-US" dirty="0"/>
              <a:t> </a:t>
            </a:r>
            <a:r>
              <a:rPr lang="en-US" dirty="0" err="1"/>
              <a:t>ve</a:t>
            </a:r>
            <a:r>
              <a:rPr lang="en-US" dirty="0"/>
              <a:t> </a:t>
            </a:r>
            <a:r>
              <a:rPr lang="en-US" dirty="0" err="1"/>
              <a:t>tecrübeyi</a:t>
            </a:r>
            <a:r>
              <a:rPr lang="en-US" dirty="0"/>
              <a:t>. Bir </a:t>
            </a:r>
            <a:r>
              <a:rPr lang="en-US" dirty="0" err="1"/>
              <a:t>yönetici</a:t>
            </a:r>
            <a:r>
              <a:rPr lang="en-US" dirty="0"/>
              <a:t> ne </a:t>
            </a:r>
            <a:r>
              <a:rPr lang="en-US" dirty="0" err="1"/>
              <a:t>kadar</a:t>
            </a:r>
            <a:r>
              <a:rPr lang="en-US" dirty="0"/>
              <a:t> </a:t>
            </a:r>
            <a:r>
              <a:rPr lang="en-US" dirty="0" err="1"/>
              <a:t>zeki</a:t>
            </a:r>
            <a:r>
              <a:rPr lang="en-US" dirty="0"/>
              <a:t> </a:t>
            </a:r>
            <a:r>
              <a:rPr lang="en-US" dirty="0" err="1"/>
              <a:t>ve</a:t>
            </a:r>
            <a:r>
              <a:rPr lang="en-US" dirty="0"/>
              <a:t> </a:t>
            </a:r>
            <a:r>
              <a:rPr lang="en-US" dirty="0" err="1"/>
              <a:t>tecrübeli</a:t>
            </a:r>
            <a:r>
              <a:rPr lang="en-US" dirty="0"/>
              <a:t> </a:t>
            </a:r>
            <a:r>
              <a:rPr lang="en-US" dirty="0" err="1"/>
              <a:t>olursa</a:t>
            </a:r>
            <a:r>
              <a:rPr lang="en-US" dirty="0"/>
              <a:t> </a:t>
            </a:r>
            <a:r>
              <a:rPr lang="en-US" dirty="0" err="1"/>
              <a:t>olsun</a:t>
            </a:r>
            <a:r>
              <a:rPr lang="en-US" dirty="0"/>
              <a:t> 8 </a:t>
            </a:r>
            <a:r>
              <a:rPr lang="en-US" dirty="0" err="1"/>
              <a:t>kişinin</a:t>
            </a:r>
            <a:r>
              <a:rPr lang="en-US" dirty="0"/>
              <a:t> </a:t>
            </a:r>
            <a:r>
              <a:rPr lang="en-US" dirty="0" err="1"/>
              <a:t>toplam</a:t>
            </a:r>
            <a:r>
              <a:rPr lang="en-US" dirty="0"/>
              <a:t> </a:t>
            </a:r>
            <a:r>
              <a:rPr lang="en-US" dirty="0" err="1"/>
              <a:t>zekasına</a:t>
            </a:r>
            <a:r>
              <a:rPr lang="en-US" dirty="0"/>
              <a:t> </a:t>
            </a:r>
            <a:r>
              <a:rPr lang="en-US" dirty="0" err="1"/>
              <a:t>ulaşamaz</a:t>
            </a:r>
            <a:r>
              <a:rPr lang="en-US" dirty="0"/>
              <a:t>. </a:t>
            </a:r>
            <a:r>
              <a:rPr lang="en-US" dirty="0" err="1"/>
              <a:t>Özet</a:t>
            </a:r>
            <a:r>
              <a:rPr lang="en-US" dirty="0"/>
              <a:t> </a:t>
            </a:r>
            <a:r>
              <a:rPr lang="en-US" dirty="0" err="1"/>
              <a:t>olarak</a:t>
            </a:r>
            <a:r>
              <a:rPr lang="en-US" dirty="0"/>
              <a:t> </a:t>
            </a:r>
            <a:r>
              <a:rPr lang="tr-TR" sz="1200" b="0" i="0" kern="1200" dirty="0">
                <a:solidFill>
                  <a:schemeClr val="tx1"/>
                </a:solidFill>
                <a:effectLst/>
                <a:latin typeface="+mn-lt"/>
                <a:ea typeface="+mn-ea"/>
                <a:cs typeface="+mn-cs"/>
              </a:rPr>
              <a:t>“Yönetici”, yönettiği tüm bireylerin toplamıyla aynı miktarda yerel bilgiye sahip olamaz. </a:t>
            </a:r>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15</a:t>
            </a:fld>
            <a:endParaRPr lang="en-US"/>
          </a:p>
        </p:txBody>
      </p:sp>
    </p:spTree>
    <p:extLst>
      <p:ext uri="{BB962C8B-B14F-4D97-AF65-F5344CB8AC3E}">
        <p14:creationId xmlns:p14="http://schemas.microsoft.com/office/powerpoint/2010/main" val="322274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Agile</a:t>
            </a:r>
            <a:r>
              <a:rPr lang="tr-TR" dirty="0"/>
              <a:t> da hiçbir şey zorunlu değildir. Sürekli değişim halinde olmalı ve konfor alanından çıkılmalıdır. Takımın bunları sorgulaması için Retrolar var fakat bu toplantıların zamanı ve formatı bile sorgulanabilir. Sürekli tam memnuniyet hali olmamalı ve hep daha iyisinin varlığı kabul edilmeli. Değişim değişim değişim</a:t>
            </a:r>
          </a:p>
        </p:txBody>
      </p:sp>
      <p:sp>
        <p:nvSpPr>
          <p:cNvPr id="4" name="Slide Number Placeholder 3"/>
          <p:cNvSpPr>
            <a:spLocks noGrp="1"/>
          </p:cNvSpPr>
          <p:nvPr>
            <p:ph type="sldNum" sz="quarter" idx="5"/>
          </p:nvPr>
        </p:nvSpPr>
        <p:spPr/>
        <p:txBody>
          <a:bodyPr/>
          <a:lstStyle/>
          <a:p>
            <a:fld id="{7EEFF753-C2AD-4064-86AF-767AC19C4703}" type="slidenum">
              <a:rPr lang="en-US" smtClean="0"/>
              <a:t>16</a:t>
            </a:fld>
            <a:endParaRPr lang="en-US"/>
          </a:p>
        </p:txBody>
      </p:sp>
    </p:spTree>
    <p:extLst>
      <p:ext uri="{BB962C8B-B14F-4D97-AF65-F5344CB8AC3E}">
        <p14:creationId xmlns:p14="http://schemas.microsoft.com/office/powerpoint/2010/main" val="296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17</a:t>
            </a:fld>
            <a:endParaRPr lang="en-US"/>
          </a:p>
        </p:txBody>
      </p:sp>
    </p:spTree>
    <p:extLst>
      <p:ext uri="{BB962C8B-B14F-4D97-AF65-F5344CB8AC3E}">
        <p14:creationId xmlns:p14="http://schemas.microsoft.com/office/powerpoint/2010/main" val="234576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t>
            </a:r>
            <a:r>
              <a:rPr lang="en-US" dirty="0" err="1"/>
              <a:t>en</a:t>
            </a:r>
            <a:r>
              <a:rPr lang="en-US" dirty="0"/>
              <a:t> </a:t>
            </a:r>
            <a:r>
              <a:rPr lang="en-US" dirty="0" err="1"/>
              <a:t>basit</a:t>
            </a:r>
            <a:r>
              <a:rPr lang="en-US" dirty="0"/>
              <a:t> </a:t>
            </a:r>
            <a:r>
              <a:rPr lang="en-US" dirty="0" err="1"/>
              <a:t>olarak</a:t>
            </a:r>
            <a:r>
              <a:rPr lang="en-US" dirty="0"/>
              <a:t> </a:t>
            </a:r>
            <a:r>
              <a:rPr lang="en-US" dirty="0" err="1"/>
              <a:t>yaratma</a:t>
            </a:r>
            <a:r>
              <a:rPr lang="en-US" dirty="0"/>
              <a:t> </a:t>
            </a:r>
            <a:r>
              <a:rPr lang="en-US" dirty="0" err="1"/>
              <a:t>ve</a:t>
            </a:r>
            <a:r>
              <a:rPr lang="en-US" dirty="0"/>
              <a:t> </a:t>
            </a:r>
            <a:r>
              <a:rPr lang="en-US" dirty="0" err="1"/>
              <a:t>değişime</a:t>
            </a:r>
            <a:r>
              <a:rPr lang="en-US" dirty="0"/>
              <a:t> </a:t>
            </a:r>
            <a:r>
              <a:rPr lang="en-US" dirty="0" err="1"/>
              <a:t>cevap</a:t>
            </a:r>
            <a:r>
              <a:rPr lang="en-US" dirty="0"/>
              <a:t> </a:t>
            </a:r>
            <a:r>
              <a:rPr lang="en-US" dirty="0" err="1"/>
              <a:t>verme</a:t>
            </a:r>
            <a:r>
              <a:rPr lang="en-US" dirty="0"/>
              <a:t> </a:t>
            </a:r>
            <a:r>
              <a:rPr lang="en-US" dirty="0" err="1"/>
              <a:t>yeteneğidir</a:t>
            </a:r>
            <a:r>
              <a:rPr lang="en-US" dirty="0"/>
              <a:t>. </a:t>
            </a:r>
            <a:r>
              <a:rPr lang="en-US" dirty="0" err="1"/>
              <a:t>Belirsiz</a:t>
            </a:r>
            <a:r>
              <a:rPr lang="en-US" dirty="0"/>
              <a:t> </a:t>
            </a:r>
            <a:r>
              <a:rPr lang="en-US" dirty="0" err="1"/>
              <a:t>ve</a:t>
            </a:r>
            <a:r>
              <a:rPr lang="en-US" dirty="0"/>
              <a:t> </a:t>
            </a:r>
            <a:r>
              <a:rPr lang="en-US" dirty="0" err="1"/>
              <a:t>kaos</a:t>
            </a:r>
            <a:r>
              <a:rPr lang="en-US" dirty="0"/>
              <a:t> </a:t>
            </a:r>
            <a:r>
              <a:rPr lang="en-US" dirty="0" err="1"/>
              <a:t>ortamında</a:t>
            </a:r>
            <a:r>
              <a:rPr lang="en-US" dirty="0"/>
              <a:t> </a:t>
            </a:r>
            <a:r>
              <a:rPr lang="en-US" dirty="0" err="1"/>
              <a:t>küçük</a:t>
            </a:r>
            <a:r>
              <a:rPr lang="en-US" dirty="0"/>
              <a:t> </a:t>
            </a:r>
            <a:r>
              <a:rPr lang="en-US" dirty="0" err="1"/>
              <a:t>iterasyonlar</a:t>
            </a:r>
            <a:r>
              <a:rPr lang="en-US" dirty="0"/>
              <a:t> </a:t>
            </a:r>
            <a:r>
              <a:rPr lang="en-US" dirty="0" err="1"/>
              <a:t>ile</a:t>
            </a:r>
            <a:r>
              <a:rPr lang="en-US" dirty="0"/>
              <a:t> </a:t>
            </a:r>
            <a:r>
              <a:rPr lang="en-US" dirty="0" err="1"/>
              <a:t>başarılı</a:t>
            </a:r>
            <a:r>
              <a:rPr lang="en-US" dirty="0"/>
              <a:t> </a:t>
            </a:r>
            <a:r>
              <a:rPr lang="en-US" dirty="0" err="1"/>
              <a:t>olma</a:t>
            </a:r>
            <a:r>
              <a:rPr lang="en-US" dirty="0"/>
              <a:t> </a:t>
            </a:r>
            <a:r>
              <a:rPr lang="en-US" dirty="0" err="1"/>
              <a:t>yoludur</a:t>
            </a:r>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2</a:t>
            </a:fld>
            <a:endParaRPr lang="en-US"/>
          </a:p>
        </p:txBody>
      </p:sp>
    </p:spTree>
    <p:extLst>
      <p:ext uri="{BB962C8B-B14F-4D97-AF65-F5344CB8AC3E}">
        <p14:creationId xmlns:p14="http://schemas.microsoft.com/office/powerpoint/2010/main" val="12374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a:t>
            </a:r>
            <a:r>
              <a:rPr lang="en-US" dirty="0" err="1"/>
              <a:t>en</a:t>
            </a:r>
            <a:r>
              <a:rPr lang="en-US" dirty="0"/>
              <a:t> </a:t>
            </a:r>
            <a:r>
              <a:rPr lang="en-US" dirty="0" err="1"/>
              <a:t>çok</a:t>
            </a:r>
            <a:r>
              <a:rPr lang="en-US" dirty="0"/>
              <a:t> </a:t>
            </a:r>
            <a:r>
              <a:rPr lang="en-US" dirty="0" err="1"/>
              <a:t>evrime</a:t>
            </a:r>
            <a:r>
              <a:rPr lang="en-US" dirty="0"/>
              <a:t> </a:t>
            </a:r>
            <a:r>
              <a:rPr lang="en-US" dirty="0" err="1"/>
              <a:t>benzetiyorum</a:t>
            </a:r>
            <a:r>
              <a:rPr lang="en-US" dirty="0"/>
              <a:t>. </a:t>
            </a:r>
            <a:r>
              <a:rPr lang="en-US" dirty="0" err="1"/>
              <a:t>Sürekli</a:t>
            </a:r>
            <a:r>
              <a:rPr lang="en-US" dirty="0"/>
              <a:t> </a:t>
            </a:r>
            <a:r>
              <a:rPr lang="en-US" dirty="0" err="1"/>
              <a:t>deneme</a:t>
            </a:r>
            <a:r>
              <a:rPr lang="en-US" dirty="0"/>
              <a:t> </a:t>
            </a:r>
            <a:r>
              <a:rPr lang="en-US" dirty="0" err="1"/>
              <a:t>ve</a:t>
            </a:r>
            <a:r>
              <a:rPr lang="en-US" dirty="0"/>
              <a:t> </a:t>
            </a:r>
            <a:r>
              <a:rPr lang="en-US" dirty="0" err="1"/>
              <a:t>sonucunda</a:t>
            </a:r>
            <a:r>
              <a:rPr lang="en-US" dirty="0"/>
              <a:t> </a:t>
            </a:r>
            <a:r>
              <a:rPr lang="en-US" dirty="0" err="1"/>
              <a:t>edinilen</a:t>
            </a:r>
            <a:r>
              <a:rPr lang="en-US" dirty="0"/>
              <a:t> </a:t>
            </a:r>
            <a:r>
              <a:rPr lang="en-US" dirty="0" err="1"/>
              <a:t>tecrübeler</a:t>
            </a:r>
            <a:r>
              <a:rPr lang="en-US" dirty="0"/>
              <a:t> </a:t>
            </a:r>
            <a:r>
              <a:rPr lang="en-US" dirty="0" err="1"/>
              <a:t>ile</a:t>
            </a:r>
            <a:r>
              <a:rPr lang="en-US" dirty="0"/>
              <a:t> </a:t>
            </a:r>
            <a:r>
              <a:rPr lang="en-US" dirty="0" err="1"/>
              <a:t>hayatta</a:t>
            </a:r>
            <a:r>
              <a:rPr lang="en-US" dirty="0"/>
              <a:t> </a:t>
            </a:r>
            <a:r>
              <a:rPr lang="en-US" dirty="0" err="1"/>
              <a:t>kalmak</a:t>
            </a:r>
            <a:r>
              <a:rPr lang="en-US" dirty="0"/>
              <a:t> </a:t>
            </a:r>
            <a:r>
              <a:rPr lang="en-US" dirty="0" err="1"/>
              <a:t>için</a:t>
            </a:r>
            <a:r>
              <a:rPr lang="en-US" dirty="0"/>
              <a:t> </a:t>
            </a:r>
            <a:r>
              <a:rPr lang="en-US" dirty="0" err="1"/>
              <a:t>adaptasyon</a:t>
            </a:r>
            <a:r>
              <a:rPr lang="en-US" dirty="0"/>
              <a:t> </a:t>
            </a:r>
            <a:r>
              <a:rPr lang="en-US" dirty="0" err="1"/>
              <a:t>sürecidir</a:t>
            </a:r>
            <a:r>
              <a:rPr lang="en-US" dirty="0"/>
              <a:t>. </a:t>
            </a:r>
            <a:r>
              <a:rPr lang="en-US" dirty="0" err="1"/>
              <a:t>Adapte</a:t>
            </a:r>
            <a:r>
              <a:rPr lang="en-US" dirty="0"/>
              <a:t> </a:t>
            </a:r>
            <a:r>
              <a:rPr lang="en-US" dirty="0" err="1"/>
              <a:t>olamazsanız</a:t>
            </a:r>
            <a:r>
              <a:rPr lang="en-US" dirty="0"/>
              <a:t> </a:t>
            </a:r>
            <a:r>
              <a:rPr lang="en-US" dirty="0" err="1"/>
              <a:t>zaten</a:t>
            </a:r>
            <a:r>
              <a:rPr lang="en-US" dirty="0"/>
              <a:t> </a:t>
            </a:r>
            <a:r>
              <a:rPr lang="en-US" dirty="0" err="1"/>
              <a:t>hayatta</a:t>
            </a:r>
            <a:r>
              <a:rPr lang="en-US" dirty="0"/>
              <a:t> </a:t>
            </a:r>
            <a:r>
              <a:rPr lang="en-US" dirty="0" err="1"/>
              <a:t>olmazsınız</a:t>
            </a:r>
            <a:r>
              <a:rPr lang="en-US" dirty="0"/>
              <a:t>.</a:t>
            </a:r>
          </a:p>
        </p:txBody>
      </p:sp>
      <p:sp>
        <p:nvSpPr>
          <p:cNvPr id="4" name="Slide Number Placeholder 3"/>
          <p:cNvSpPr>
            <a:spLocks noGrp="1"/>
          </p:cNvSpPr>
          <p:nvPr>
            <p:ph type="sldNum" sz="quarter" idx="5"/>
          </p:nvPr>
        </p:nvSpPr>
        <p:spPr/>
        <p:txBody>
          <a:bodyPr/>
          <a:lstStyle/>
          <a:p>
            <a:fld id="{7EEFF753-C2AD-4064-86AF-767AC19C4703}" type="slidenum">
              <a:rPr lang="en-US" smtClean="0"/>
              <a:t>3</a:t>
            </a:fld>
            <a:endParaRPr lang="en-US"/>
          </a:p>
        </p:txBody>
      </p:sp>
    </p:spTree>
    <p:extLst>
      <p:ext uri="{BB962C8B-B14F-4D97-AF65-F5344CB8AC3E}">
        <p14:creationId xmlns:p14="http://schemas.microsoft.com/office/powerpoint/2010/main" val="334579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Agile</a:t>
            </a:r>
            <a:r>
              <a:rPr lang="tr-TR" dirty="0"/>
              <a:t> metodolojide amaç daima değeri olan bir şey elde etmektir. Yaratıcı olarak odaklanmamız gereken şey budur. Bize kazandırdıkları; </a:t>
            </a:r>
          </a:p>
          <a:p>
            <a:pPr fontAlgn="base"/>
            <a:r>
              <a:rPr lang="tr-TR" sz="1200" b="0" i="0" kern="1200" dirty="0">
                <a:solidFill>
                  <a:schemeClr val="tx1"/>
                </a:solidFill>
                <a:effectLst/>
                <a:latin typeface="+mn-lt"/>
                <a:ea typeface="+mn-ea"/>
                <a:cs typeface="+mn-cs"/>
              </a:rPr>
              <a:t>- Müşteriden alınan bir </a:t>
            </a:r>
            <a:r>
              <a:rPr lang="tr-TR" sz="1200" b="0" i="0" kern="1200" dirty="0" err="1">
                <a:solidFill>
                  <a:schemeClr val="tx1"/>
                </a:solidFill>
                <a:effectLst/>
                <a:latin typeface="+mn-lt"/>
                <a:ea typeface="+mn-ea"/>
                <a:cs typeface="+mn-cs"/>
              </a:rPr>
              <a:t>feedback</a:t>
            </a:r>
            <a:r>
              <a:rPr lang="tr-TR" sz="1200" b="0" i="0" kern="1200" dirty="0">
                <a:solidFill>
                  <a:schemeClr val="tx1"/>
                </a:solidFill>
                <a:effectLst/>
                <a:latin typeface="+mn-lt"/>
                <a:ea typeface="+mn-ea"/>
                <a:cs typeface="+mn-cs"/>
              </a:rPr>
              <a:t> döngüsü yaratılır. Bu da müşterinin ya da geliştiricinin yaptığı hataların proje sonunda belki de tamamen sıfırlanmasını sağlar. Çünkü bu geri bildirim, hızlıca iyileştirilmiş işler sunulmasına olanak sağlar.</a:t>
            </a:r>
          </a:p>
          <a:p>
            <a:pPr fontAlgn="base"/>
            <a:r>
              <a:rPr lang="tr-TR" sz="1200" b="0" i="0" kern="1200" dirty="0">
                <a:solidFill>
                  <a:schemeClr val="tx1"/>
                </a:solidFill>
                <a:effectLst/>
                <a:latin typeface="+mn-lt"/>
                <a:ea typeface="+mn-ea"/>
                <a:cs typeface="+mn-cs"/>
              </a:rPr>
              <a:t>- Sürekli müşteri iletişimi sürer.</a:t>
            </a:r>
          </a:p>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4</a:t>
            </a:fld>
            <a:endParaRPr lang="en-US"/>
          </a:p>
        </p:txBody>
      </p:sp>
    </p:spTree>
    <p:extLst>
      <p:ext uri="{BB962C8B-B14F-4D97-AF65-F5344CB8AC3E}">
        <p14:creationId xmlns:p14="http://schemas.microsoft.com/office/powerpoint/2010/main" val="88025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özet olarak, müşterilerin ihtiyaçları doğrultusunda(değişen piyasa koşulları </a:t>
            </a:r>
            <a:r>
              <a:rPr lang="tr-TR" sz="1200" b="0" i="0" kern="1200" dirty="0" err="1">
                <a:solidFill>
                  <a:schemeClr val="tx1"/>
                </a:solidFill>
                <a:effectLst/>
                <a:latin typeface="+mn-lt"/>
                <a:ea typeface="+mn-ea"/>
                <a:cs typeface="+mn-cs"/>
              </a:rPr>
              <a:t>vs</a:t>
            </a:r>
            <a:r>
              <a:rPr lang="tr-TR" sz="1200" b="0" i="0" kern="1200" dirty="0">
                <a:solidFill>
                  <a:schemeClr val="tx1"/>
                </a:solidFill>
                <a:effectLst/>
                <a:latin typeface="+mn-lt"/>
                <a:ea typeface="+mn-ea"/>
                <a:cs typeface="+mn-cs"/>
              </a:rPr>
              <a:t>) ürüne maksimum rekabet avantajı sağlamak için istenilen değişiklikler; projeyi karmaşık hale getirmek ve «gecikmenin yaşanması» </a:t>
            </a:r>
            <a:r>
              <a:rPr lang="tr-TR" sz="1200" b="0" i="0" kern="1200" dirty="0" err="1">
                <a:solidFill>
                  <a:schemeClr val="tx1"/>
                </a:solidFill>
                <a:effectLst/>
                <a:latin typeface="+mn-lt"/>
                <a:ea typeface="+mn-ea"/>
                <a:cs typeface="+mn-cs"/>
              </a:rPr>
              <a:t>na</a:t>
            </a:r>
            <a:r>
              <a:rPr lang="tr-TR" sz="1200" b="0" i="0" kern="1200" dirty="0">
                <a:solidFill>
                  <a:schemeClr val="tx1"/>
                </a:solidFill>
                <a:effectLst/>
                <a:latin typeface="+mn-lt"/>
                <a:ea typeface="+mn-ea"/>
                <a:cs typeface="+mn-cs"/>
              </a:rPr>
              <a:t> bağlı olarak bir itibar kaybı olarak </a:t>
            </a:r>
            <a:r>
              <a:rPr lang="tr-TR" sz="1200" b="0" i="0" kern="1200" dirty="0" err="1">
                <a:solidFill>
                  <a:schemeClr val="tx1"/>
                </a:solidFill>
                <a:effectLst/>
                <a:latin typeface="+mn-lt"/>
                <a:ea typeface="+mn-ea"/>
                <a:cs typeface="+mn-cs"/>
              </a:rPr>
              <a:t>görülmemelidir.Amaç</a:t>
            </a:r>
            <a:r>
              <a:rPr lang="tr-TR" sz="1200" b="0" i="0" kern="1200" dirty="0">
                <a:solidFill>
                  <a:schemeClr val="tx1"/>
                </a:solidFill>
                <a:effectLst/>
                <a:latin typeface="+mn-lt"/>
                <a:ea typeface="+mn-ea"/>
                <a:cs typeface="+mn-cs"/>
              </a:rPr>
              <a:t> bir projeyi bitirmek değil, kullanılan ve market avantajı sağlamış ve başarılı olmuş ürünler ortaya çıkarmaktır.</a:t>
            </a:r>
          </a:p>
          <a:p>
            <a:br>
              <a:rPr lang="tr-TR" dirty="0"/>
            </a:b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5</a:t>
            </a:fld>
            <a:endParaRPr lang="en-US"/>
          </a:p>
        </p:txBody>
      </p:sp>
    </p:spTree>
    <p:extLst>
      <p:ext uri="{BB962C8B-B14F-4D97-AF65-F5344CB8AC3E}">
        <p14:creationId xmlns:p14="http://schemas.microsoft.com/office/powerpoint/2010/main" val="242741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özet olarak, müşterilerin ihtiyaçları doğrultusunda(değişen piyasa koşulları </a:t>
            </a:r>
            <a:r>
              <a:rPr lang="tr-TR" sz="1200" b="0" i="0" kern="1200" dirty="0" err="1">
                <a:solidFill>
                  <a:schemeClr val="tx1"/>
                </a:solidFill>
                <a:effectLst/>
                <a:latin typeface="+mn-lt"/>
                <a:ea typeface="+mn-ea"/>
                <a:cs typeface="+mn-cs"/>
              </a:rPr>
              <a:t>vs</a:t>
            </a:r>
            <a:r>
              <a:rPr lang="tr-TR" sz="1200" b="0" i="0" kern="1200" dirty="0">
                <a:solidFill>
                  <a:schemeClr val="tx1"/>
                </a:solidFill>
                <a:effectLst/>
                <a:latin typeface="+mn-lt"/>
                <a:ea typeface="+mn-ea"/>
                <a:cs typeface="+mn-cs"/>
              </a:rPr>
              <a:t>) ürüne maksimum rekabet avantajı sağlamak için istenilen değişiklikler; projeyi karmaşık hale getirmek ve «gecikmenin yaşanması» </a:t>
            </a:r>
            <a:r>
              <a:rPr lang="tr-TR" sz="1200" b="0" i="0" kern="1200" dirty="0" err="1">
                <a:solidFill>
                  <a:schemeClr val="tx1"/>
                </a:solidFill>
                <a:effectLst/>
                <a:latin typeface="+mn-lt"/>
                <a:ea typeface="+mn-ea"/>
                <a:cs typeface="+mn-cs"/>
              </a:rPr>
              <a:t>na</a:t>
            </a:r>
            <a:r>
              <a:rPr lang="tr-TR" sz="1200" b="0" i="0" kern="1200" dirty="0">
                <a:solidFill>
                  <a:schemeClr val="tx1"/>
                </a:solidFill>
                <a:effectLst/>
                <a:latin typeface="+mn-lt"/>
                <a:ea typeface="+mn-ea"/>
                <a:cs typeface="+mn-cs"/>
              </a:rPr>
              <a:t> bağlı olarak bir itibar kaybı olarak </a:t>
            </a:r>
            <a:r>
              <a:rPr lang="tr-TR" sz="1200" b="0" i="0" kern="1200" dirty="0" err="1">
                <a:solidFill>
                  <a:schemeClr val="tx1"/>
                </a:solidFill>
                <a:effectLst/>
                <a:latin typeface="+mn-lt"/>
                <a:ea typeface="+mn-ea"/>
                <a:cs typeface="+mn-cs"/>
              </a:rPr>
              <a:t>görülmemelidir.Amaç</a:t>
            </a:r>
            <a:r>
              <a:rPr lang="tr-TR" sz="1200" b="0" i="0" kern="1200" dirty="0">
                <a:solidFill>
                  <a:schemeClr val="tx1"/>
                </a:solidFill>
                <a:effectLst/>
                <a:latin typeface="+mn-lt"/>
                <a:ea typeface="+mn-ea"/>
                <a:cs typeface="+mn-cs"/>
              </a:rPr>
              <a:t> bir projeyi bitirmek değil, kullanılan ve market avantajı sağlamış ve başarılı olmuş ürünler ortaya çıkarmaktır.</a:t>
            </a:r>
          </a:p>
          <a:p>
            <a:br>
              <a:rPr lang="tr-TR" dirty="0"/>
            </a:br>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6</a:t>
            </a:fld>
            <a:endParaRPr lang="en-US"/>
          </a:p>
        </p:txBody>
      </p:sp>
    </p:spTree>
    <p:extLst>
      <p:ext uri="{BB962C8B-B14F-4D97-AF65-F5344CB8AC3E}">
        <p14:creationId xmlns:p14="http://schemas.microsoft.com/office/powerpoint/2010/main" val="1297519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En öncelikli önceliğiniz, değerli yazılımların erken ve sürekli teslimatı yoluyla müşteriyi memnun etmektir. </a:t>
            </a:r>
          </a:p>
          <a:p>
            <a:r>
              <a:rPr lang="tr-TR" dirty="0"/>
              <a:t>Kazanç?</a:t>
            </a:r>
          </a:p>
          <a:p>
            <a:r>
              <a:rPr lang="tr-TR" dirty="0"/>
              <a:t>-Daha sık müşteri geribildirimi</a:t>
            </a:r>
          </a:p>
          <a:p>
            <a:r>
              <a:rPr lang="tr-TR" dirty="0"/>
              <a:t>-Pazara daha hızlı çıkmak</a:t>
            </a:r>
          </a:p>
          <a:p>
            <a:r>
              <a:rPr lang="tr-TR" dirty="0"/>
              <a:t>-Yatırımın getirisini daha hızlı almak.</a:t>
            </a:r>
          </a:p>
        </p:txBody>
      </p:sp>
      <p:sp>
        <p:nvSpPr>
          <p:cNvPr id="4" name="Slide Number Placeholder 3"/>
          <p:cNvSpPr>
            <a:spLocks noGrp="1"/>
          </p:cNvSpPr>
          <p:nvPr>
            <p:ph type="sldNum" sz="quarter" idx="5"/>
          </p:nvPr>
        </p:nvSpPr>
        <p:spPr/>
        <p:txBody>
          <a:bodyPr/>
          <a:lstStyle/>
          <a:p>
            <a:fld id="{7EEFF753-C2AD-4064-86AF-767AC19C4703}" type="slidenum">
              <a:rPr lang="en-US" smtClean="0"/>
              <a:t>7</a:t>
            </a:fld>
            <a:endParaRPr lang="en-US"/>
          </a:p>
        </p:txBody>
      </p:sp>
    </p:spTree>
    <p:extLst>
      <p:ext uri="{BB962C8B-B14F-4D97-AF65-F5344CB8AC3E}">
        <p14:creationId xmlns:p14="http://schemas.microsoft.com/office/powerpoint/2010/main" val="199603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8</a:t>
            </a:fld>
            <a:endParaRPr lang="en-US"/>
          </a:p>
        </p:txBody>
      </p:sp>
    </p:spTree>
    <p:extLst>
      <p:ext uri="{BB962C8B-B14F-4D97-AF65-F5344CB8AC3E}">
        <p14:creationId xmlns:p14="http://schemas.microsoft.com/office/powerpoint/2010/main" val="2791381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Ekibin birbirine güvenmesi </a:t>
            </a:r>
            <a:r>
              <a:rPr lang="tr-TR" dirty="0" err="1"/>
              <a:t>agile</a:t>
            </a:r>
            <a:r>
              <a:rPr lang="tr-TR" dirty="0"/>
              <a:t> için çok önemli. Verilen işin bireysel anlamda yerine getirilmesi için bireysel güvenler ekip içinde mutlaka olmazsa olmaz. </a:t>
            </a:r>
          </a:p>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9</a:t>
            </a:fld>
            <a:endParaRPr lang="en-US"/>
          </a:p>
        </p:txBody>
      </p:sp>
    </p:spTree>
    <p:extLst>
      <p:ext uri="{BB962C8B-B14F-4D97-AF65-F5344CB8AC3E}">
        <p14:creationId xmlns:p14="http://schemas.microsoft.com/office/powerpoint/2010/main" val="133000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718C-8D67-43CD-9B90-1F545131DA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D1B3A-8D36-41E1-906B-D5ABCCA34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14FB93-1E7C-45F7-9FD3-569992DFDD2B}"/>
              </a:ext>
            </a:extLst>
          </p:cNvPr>
          <p:cNvSpPr>
            <a:spLocks noGrp="1"/>
          </p:cNvSpPr>
          <p:nvPr>
            <p:ph type="dt" sz="half" idx="10"/>
          </p:nvPr>
        </p:nvSpPr>
        <p:spPr/>
        <p:txBody>
          <a:bodyPr/>
          <a:lstStyle/>
          <a:p>
            <a:fld id="{C1B2F7B7-A8A5-4915-8904-DF030208A1E1}" type="datetime1">
              <a:rPr lang="en-US" smtClean="0"/>
              <a:t>5/24/19</a:t>
            </a:fld>
            <a:endParaRPr lang="en-US"/>
          </a:p>
        </p:txBody>
      </p:sp>
      <p:sp>
        <p:nvSpPr>
          <p:cNvPr id="5" name="Footer Placeholder 4">
            <a:extLst>
              <a:ext uri="{FF2B5EF4-FFF2-40B4-BE49-F238E27FC236}">
                <a16:creationId xmlns:a16="http://schemas.microsoft.com/office/drawing/2014/main" id="{718685CD-B12E-4B79-A686-04DA1D821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992EA-8F81-4A38-A439-A5D4C4D4B3A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15004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86C9-70C6-4DC4-AF06-9187FCF206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18BB3E-65CF-45CD-891D-8182C1D9A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EA08-A303-411B-A61C-B55F6E325108}"/>
              </a:ext>
            </a:extLst>
          </p:cNvPr>
          <p:cNvSpPr>
            <a:spLocks noGrp="1"/>
          </p:cNvSpPr>
          <p:nvPr>
            <p:ph type="dt" sz="half" idx="10"/>
          </p:nvPr>
        </p:nvSpPr>
        <p:spPr/>
        <p:txBody>
          <a:bodyPr/>
          <a:lstStyle/>
          <a:p>
            <a:fld id="{03BBB05F-890A-4F3F-93F9-5A2B31F14A75}" type="datetime1">
              <a:rPr lang="en-US" smtClean="0"/>
              <a:t>5/24/19</a:t>
            </a:fld>
            <a:endParaRPr lang="en-US"/>
          </a:p>
        </p:txBody>
      </p:sp>
      <p:sp>
        <p:nvSpPr>
          <p:cNvPr id="5" name="Footer Placeholder 4">
            <a:extLst>
              <a:ext uri="{FF2B5EF4-FFF2-40B4-BE49-F238E27FC236}">
                <a16:creationId xmlns:a16="http://schemas.microsoft.com/office/drawing/2014/main" id="{4E259520-D69D-40A1-9271-1F32A5692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2E602-7ABC-4FED-B452-A712B1997B2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383382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E634B-AA3E-446C-947E-B2348FD13A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19ACF2-B762-4938-8D38-F59EF5454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14EEB-A636-4831-9C01-B0497677ED69}"/>
              </a:ext>
            </a:extLst>
          </p:cNvPr>
          <p:cNvSpPr>
            <a:spLocks noGrp="1"/>
          </p:cNvSpPr>
          <p:nvPr>
            <p:ph type="dt" sz="half" idx="10"/>
          </p:nvPr>
        </p:nvSpPr>
        <p:spPr/>
        <p:txBody>
          <a:bodyPr/>
          <a:lstStyle/>
          <a:p>
            <a:fld id="{D94052F8-2704-46F4-9C2C-4EC37D62B8EA}" type="datetime1">
              <a:rPr lang="en-US" smtClean="0"/>
              <a:t>5/24/19</a:t>
            </a:fld>
            <a:endParaRPr lang="en-US"/>
          </a:p>
        </p:txBody>
      </p:sp>
      <p:sp>
        <p:nvSpPr>
          <p:cNvPr id="5" name="Footer Placeholder 4">
            <a:extLst>
              <a:ext uri="{FF2B5EF4-FFF2-40B4-BE49-F238E27FC236}">
                <a16:creationId xmlns:a16="http://schemas.microsoft.com/office/drawing/2014/main" id="{D242C0B4-82BE-4551-A94C-7E585423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B4981-4C97-478B-8FB9-ECE4ACC7D60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0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87FADD-5E49-4CBF-AF28-EDDE572285AA}"/>
              </a:ext>
            </a:extLst>
          </p:cNvPr>
          <p:cNvGrpSpPr/>
          <p:nvPr userDrawn="1"/>
        </p:nvGrpSpPr>
        <p:grpSpPr>
          <a:xfrm>
            <a:off x="5450206" y="12668"/>
            <a:ext cx="6735543" cy="4844649"/>
            <a:chOff x="8034510" y="750981"/>
            <a:chExt cx="6735543" cy="4844649"/>
          </a:xfrm>
        </p:grpSpPr>
        <p:pic>
          <p:nvPicPr>
            <p:cNvPr id="10" name="Graphic 9">
              <a:extLst>
                <a:ext uri="{FF2B5EF4-FFF2-40B4-BE49-F238E27FC236}">
                  <a16:creationId xmlns:a16="http://schemas.microsoft.com/office/drawing/2014/main" id="{D757649F-8C83-4DCC-810D-AC11FC85E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821" y="901261"/>
              <a:ext cx="6496921" cy="4544088"/>
            </a:xfrm>
            <a:prstGeom prst="rect">
              <a:avLst/>
            </a:prstGeom>
          </p:spPr>
        </p:pic>
        <p:sp>
          <p:nvSpPr>
            <p:cNvPr id="11" name="Rectangle 10">
              <a:extLst>
                <a:ext uri="{FF2B5EF4-FFF2-40B4-BE49-F238E27FC236}">
                  <a16:creationId xmlns:a16="http://schemas.microsoft.com/office/drawing/2014/main" id="{19907937-2D7F-486A-BEE5-089547CB5D63}"/>
                </a:ext>
              </a:extLst>
            </p:cNvPr>
            <p:cNvSpPr/>
            <p:nvPr/>
          </p:nvSpPr>
          <p:spPr>
            <a:xfrm>
              <a:off x="8034510" y="750981"/>
              <a:ext cx="6735543" cy="48446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5">
            <a:extLst>
              <a:ext uri="{FF2B5EF4-FFF2-40B4-BE49-F238E27FC236}">
                <a16:creationId xmlns:a16="http://schemas.microsoft.com/office/drawing/2014/main" id="{0CA91239-CCC9-45FD-8D1E-CA9A3DFC415C}"/>
              </a:ext>
            </a:extLst>
          </p:cNvPr>
          <p:cNvSpPr>
            <a:spLocks/>
          </p:cNvSpPr>
          <p:nvPr userDrawn="1"/>
        </p:nvSpPr>
        <p:spPr bwMode="auto">
          <a:xfrm rot="10800000" flipH="1">
            <a:off x="10693400" y="5932422"/>
            <a:ext cx="1854200" cy="1851156"/>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EB5232"/>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493024-83EF-4CE6-AF87-80B96C58A6DB}"/>
              </a:ext>
            </a:extLst>
          </p:cNvPr>
          <p:cNvSpPr>
            <a:spLocks/>
          </p:cNvSpPr>
          <p:nvPr userDrawn="1"/>
        </p:nvSpPr>
        <p:spPr bwMode="auto">
          <a:xfrm rot="17178977">
            <a:off x="-551636" y="-480782"/>
            <a:ext cx="1385492" cy="1383220"/>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397862-A6AA-4426-8EFA-E1F0082B9A9A}"/>
              </a:ext>
            </a:extLst>
          </p:cNvPr>
          <p:cNvSpPr>
            <a:spLocks noGrp="1"/>
          </p:cNvSpPr>
          <p:nvPr>
            <p:ph type="title"/>
          </p:nvPr>
        </p:nvSpPr>
        <p:spPr>
          <a:xfrm>
            <a:off x="584200" y="292099"/>
            <a:ext cx="11023600" cy="777875"/>
          </a:xfrm>
        </p:spPr>
        <p:txBody>
          <a:bodyPr/>
          <a:lstStyle>
            <a:lvl1pPr>
              <a:defRPr b="1">
                <a:solidFill>
                  <a:srgbClr val="22202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19EDC53-A444-4EBA-9845-5641F8B2B7E7}"/>
              </a:ext>
            </a:extLst>
          </p:cNvPr>
          <p:cNvSpPr>
            <a:spLocks noGrp="1"/>
          </p:cNvSpPr>
          <p:nvPr>
            <p:ph idx="1"/>
          </p:nvPr>
        </p:nvSpPr>
        <p:spPr>
          <a:xfrm>
            <a:off x="584200" y="1443830"/>
            <a:ext cx="11023600" cy="4538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863711-2F8A-4071-BA89-2403F0AC9A12}"/>
              </a:ext>
            </a:extLst>
          </p:cNvPr>
          <p:cNvSpPr>
            <a:spLocks noGrp="1"/>
          </p:cNvSpPr>
          <p:nvPr>
            <p:ph type="dt" sz="half" idx="10"/>
          </p:nvPr>
        </p:nvSpPr>
        <p:spPr>
          <a:xfrm>
            <a:off x="584200" y="6356350"/>
            <a:ext cx="2743200" cy="365125"/>
          </a:xfrm>
        </p:spPr>
        <p:txBody>
          <a:bodyPr/>
          <a:lstStyle/>
          <a:p>
            <a:fld id="{213E9384-6FA0-4EFB-9E50-B90B631BDEDA}" type="datetime1">
              <a:rPr lang="en-US" smtClean="0"/>
              <a:t>5/24/19</a:t>
            </a:fld>
            <a:endParaRPr lang="en-US"/>
          </a:p>
        </p:txBody>
      </p:sp>
      <p:sp>
        <p:nvSpPr>
          <p:cNvPr id="5" name="Footer Placeholder 4">
            <a:extLst>
              <a:ext uri="{FF2B5EF4-FFF2-40B4-BE49-F238E27FC236}">
                <a16:creationId xmlns:a16="http://schemas.microsoft.com/office/drawing/2014/main" id="{D857074A-24C6-442A-A2DC-D6B899E7E14A}"/>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0B2EA2CF-2A0A-45B8-B191-4DFF35C681B4}"/>
              </a:ext>
            </a:extLst>
          </p:cNvPr>
          <p:cNvSpPr>
            <a:spLocks noGrp="1"/>
          </p:cNvSpPr>
          <p:nvPr>
            <p:ph type="sldNum" sz="quarter" idx="12"/>
          </p:nvPr>
        </p:nvSpPr>
        <p:spPr>
          <a:xfrm>
            <a:off x="8864600" y="6356350"/>
            <a:ext cx="2743200" cy="365125"/>
          </a:xfrm>
        </p:spPr>
        <p:txBody>
          <a:bodyPr/>
          <a:lstStyle>
            <a:lvl1pPr>
              <a:defRPr sz="1100">
                <a:solidFill>
                  <a:schemeClr val="bg1"/>
                </a:solidFill>
              </a:defRPr>
            </a:lvl1pPr>
          </a:lstStyle>
          <a:p>
            <a:fld id="{3653A8B8-0320-463C-9CFC-F3F813B668DA}" type="slidenum">
              <a:rPr lang="en-US" smtClean="0"/>
              <a:pPr/>
              <a:t>‹#›</a:t>
            </a:fld>
            <a:endParaRPr lang="en-US" dirty="0"/>
          </a:p>
        </p:txBody>
      </p:sp>
    </p:spTree>
    <p:extLst>
      <p:ext uri="{BB962C8B-B14F-4D97-AF65-F5344CB8AC3E}">
        <p14:creationId xmlns:p14="http://schemas.microsoft.com/office/powerpoint/2010/main" val="208032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9DB4-C2FA-4384-A815-C5462A333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241095-5D6B-49DF-9FDE-897256CC1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C99FC-B9D2-414D-B7BC-51F59B4280FF}"/>
              </a:ext>
            </a:extLst>
          </p:cNvPr>
          <p:cNvSpPr>
            <a:spLocks noGrp="1"/>
          </p:cNvSpPr>
          <p:nvPr>
            <p:ph type="dt" sz="half" idx="10"/>
          </p:nvPr>
        </p:nvSpPr>
        <p:spPr/>
        <p:txBody>
          <a:bodyPr/>
          <a:lstStyle/>
          <a:p>
            <a:fld id="{224384E4-60E5-45E5-9B9F-FF6375291FFF}" type="datetime1">
              <a:rPr lang="en-US" smtClean="0"/>
              <a:t>5/24/19</a:t>
            </a:fld>
            <a:endParaRPr lang="en-US"/>
          </a:p>
        </p:txBody>
      </p:sp>
      <p:sp>
        <p:nvSpPr>
          <p:cNvPr id="5" name="Footer Placeholder 4">
            <a:extLst>
              <a:ext uri="{FF2B5EF4-FFF2-40B4-BE49-F238E27FC236}">
                <a16:creationId xmlns:a16="http://schemas.microsoft.com/office/drawing/2014/main" id="{87253C37-79BC-45ED-8B98-13D4CCB6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A603B-969D-488D-9703-AD66F07B5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0059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8C0-2629-46E8-87D7-07258F9C6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BAF92-118A-43D4-9ADB-DD35D07A2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659598-3E01-467F-BAA1-DC9ED8DD6D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5EFC9-8DFE-45EE-944F-C9E59899BFC5}"/>
              </a:ext>
            </a:extLst>
          </p:cNvPr>
          <p:cNvSpPr>
            <a:spLocks noGrp="1"/>
          </p:cNvSpPr>
          <p:nvPr>
            <p:ph type="dt" sz="half" idx="10"/>
          </p:nvPr>
        </p:nvSpPr>
        <p:spPr/>
        <p:txBody>
          <a:bodyPr/>
          <a:lstStyle/>
          <a:p>
            <a:fld id="{694042C2-33C1-4A29-B87F-A82A49FE9EA9}" type="datetime1">
              <a:rPr lang="en-US" smtClean="0"/>
              <a:t>5/24/19</a:t>
            </a:fld>
            <a:endParaRPr lang="en-US"/>
          </a:p>
        </p:txBody>
      </p:sp>
      <p:sp>
        <p:nvSpPr>
          <p:cNvPr id="6" name="Footer Placeholder 5">
            <a:extLst>
              <a:ext uri="{FF2B5EF4-FFF2-40B4-BE49-F238E27FC236}">
                <a16:creationId xmlns:a16="http://schemas.microsoft.com/office/drawing/2014/main" id="{20E34E05-374B-49C0-B4EC-7FD90A565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21AFE-2B2D-4BC9-B550-33DBCA5E5420}"/>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223034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A1E0-B73B-4769-9E84-123239BFF8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288D3-ED21-4D73-ABEB-28E4103B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6940A-3FD9-433A-A250-04AE9A6FC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0E78C-5A1D-4B79-B195-7B94FA867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3C0021-49EA-419E-9045-9EAEA3DA2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3D94A-CA5A-448A-9179-5D30BD1B26B6}"/>
              </a:ext>
            </a:extLst>
          </p:cNvPr>
          <p:cNvSpPr>
            <a:spLocks noGrp="1"/>
          </p:cNvSpPr>
          <p:nvPr>
            <p:ph type="dt" sz="half" idx="10"/>
          </p:nvPr>
        </p:nvSpPr>
        <p:spPr/>
        <p:txBody>
          <a:bodyPr/>
          <a:lstStyle/>
          <a:p>
            <a:fld id="{D2B252CD-775E-43A4-8708-F6BA2845F86D}" type="datetime1">
              <a:rPr lang="en-US" smtClean="0"/>
              <a:t>5/24/19</a:t>
            </a:fld>
            <a:endParaRPr lang="en-US"/>
          </a:p>
        </p:txBody>
      </p:sp>
      <p:sp>
        <p:nvSpPr>
          <p:cNvPr id="8" name="Footer Placeholder 7">
            <a:extLst>
              <a:ext uri="{FF2B5EF4-FFF2-40B4-BE49-F238E27FC236}">
                <a16:creationId xmlns:a16="http://schemas.microsoft.com/office/drawing/2014/main" id="{D0587748-F73C-410D-94C0-59BE877A0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6CC29-D692-4191-848E-780C1C3031BE}"/>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413950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36B7-6D36-4380-8454-7D469A52A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414A7-D95E-473D-8864-9684E63AFE1B}"/>
              </a:ext>
            </a:extLst>
          </p:cNvPr>
          <p:cNvSpPr>
            <a:spLocks noGrp="1"/>
          </p:cNvSpPr>
          <p:nvPr>
            <p:ph type="dt" sz="half" idx="10"/>
          </p:nvPr>
        </p:nvSpPr>
        <p:spPr/>
        <p:txBody>
          <a:bodyPr/>
          <a:lstStyle/>
          <a:p>
            <a:fld id="{487751A2-2BC0-4E00-8216-3EF31B62D6CF}" type="datetime1">
              <a:rPr lang="en-US" smtClean="0"/>
              <a:t>5/24/19</a:t>
            </a:fld>
            <a:endParaRPr lang="en-US"/>
          </a:p>
        </p:txBody>
      </p:sp>
      <p:sp>
        <p:nvSpPr>
          <p:cNvPr id="4" name="Footer Placeholder 3">
            <a:extLst>
              <a:ext uri="{FF2B5EF4-FFF2-40B4-BE49-F238E27FC236}">
                <a16:creationId xmlns:a16="http://schemas.microsoft.com/office/drawing/2014/main" id="{E43B15C6-8D91-45B0-BB1E-7CCDA52DA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B62F65-80F8-4FF4-944E-68D401B3F2C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22287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21B6F-4C7C-4784-976B-E549359254AE}"/>
              </a:ext>
            </a:extLst>
          </p:cNvPr>
          <p:cNvSpPr>
            <a:spLocks noGrp="1"/>
          </p:cNvSpPr>
          <p:nvPr>
            <p:ph type="dt" sz="half" idx="10"/>
          </p:nvPr>
        </p:nvSpPr>
        <p:spPr/>
        <p:txBody>
          <a:bodyPr/>
          <a:lstStyle/>
          <a:p>
            <a:fld id="{BA086968-1C75-46B2-856B-17DB582B3EE0}" type="datetime1">
              <a:rPr lang="en-US" smtClean="0"/>
              <a:t>5/24/19</a:t>
            </a:fld>
            <a:endParaRPr lang="en-US"/>
          </a:p>
        </p:txBody>
      </p:sp>
      <p:sp>
        <p:nvSpPr>
          <p:cNvPr id="3" name="Footer Placeholder 2">
            <a:extLst>
              <a:ext uri="{FF2B5EF4-FFF2-40B4-BE49-F238E27FC236}">
                <a16:creationId xmlns:a16="http://schemas.microsoft.com/office/drawing/2014/main" id="{0B45629F-F259-463F-8763-D6FBFA555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B5C50-09B1-4A45-8C4D-C420BB25C9A1}"/>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859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1457-6621-49F0-B946-04BBEED8C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F843B5-60F4-4E3B-ABFB-08FFA7ED6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55C66-640C-4FCD-9757-111D5BFCE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1C89A-92E7-4216-B2BB-A355410A0CF1}"/>
              </a:ext>
            </a:extLst>
          </p:cNvPr>
          <p:cNvSpPr>
            <a:spLocks noGrp="1"/>
          </p:cNvSpPr>
          <p:nvPr>
            <p:ph type="dt" sz="half" idx="10"/>
          </p:nvPr>
        </p:nvSpPr>
        <p:spPr/>
        <p:txBody>
          <a:bodyPr/>
          <a:lstStyle/>
          <a:p>
            <a:fld id="{EA93FDA9-A32B-49C5-B36F-DCACE8F0F592}" type="datetime1">
              <a:rPr lang="en-US" smtClean="0"/>
              <a:t>5/24/19</a:t>
            </a:fld>
            <a:endParaRPr lang="en-US"/>
          </a:p>
        </p:txBody>
      </p:sp>
      <p:sp>
        <p:nvSpPr>
          <p:cNvPr id="6" name="Footer Placeholder 5">
            <a:extLst>
              <a:ext uri="{FF2B5EF4-FFF2-40B4-BE49-F238E27FC236}">
                <a16:creationId xmlns:a16="http://schemas.microsoft.com/office/drawing/2014/main" id="{B554C444-9178-4AE0-BCA1-A63E62A4C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8D48E-9529-44C9-B61B-8D441E142CB7}"/>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13169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D35C-9846-4B5E-91AD-55F10CD02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BFD026-5078-455D-8399-B93EC73D3A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FB908-5564-4B1C-B2CC-42AB89D9A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74562-3B62-4183-9FD3-D79EFCEF4066}"/>
              </a:ext>
            </a:extLst>
          </p:cNvPr>
          <p:cNvSpPr>
            <a:spLocks noGrp="1"/>
          </p:cNvSpPr>
          <p:nvPr>
            <p:ph type="dt" sz="half" idx="10"/>
          </p:nvPr>
        </p:nvSpPr>
        <p:spPr/>
        <p:txBody>
          <a:bodyPr/>
          <a:lstStyle/>
          <a:p>
            <a:fld id="{05E6288D-91D9-4ED4-8FA8-75CBB74BD7A4}" type="datetime1">
              <a:rPr lang="en-US" smtClean="0"/>
              <a:t>5/24/19</a:t>
            </a:fld>
            <a:endParaRPr lang="en-US"/>
          </a:p>
        </p:txBody>
      </p:sp>
      <p:sp>
        <p:nvSpPr>
          <p:cNvPr id="6" name="Footer Placeholder 5">
            <a:extLst>
              <a:ext uri="{FF2B5EF4-FFF2-40B4-BE49-F238E27FC236}">
                <a16:creationId xmlns:a16="http://schemas.microsoft.com/office/drawing/2014/main" id="{0A6FECC9-2BF2-4706-BAAE-5AECD2CA1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793A6-80D1-4A96-B363-500761EED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61324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F0381-74DF-4812-B856-354D04114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E888C-BAD0-4B1D-9CE0-63FB360F7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6E3BF-FEDE-4399-8DBF-0A3797356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47ACB-2F0F-4287-9E81-BE9F2E94C1BA}" type="datetime1">
              <a:rPr lang="en-US" smtClean="0"/>
              <a:t>5/24/19</a:t>
            </a:fld>
            <a:endParaRPr lang="en-US"/>
          </a:p>
        </p:txBody>
      </p:sp>
      <p:sp>
        <p:nvSpPr>
          <p:cNvPr id="5" name="Footer Placeholder 4">
            <a:extLst>
              <a:ext uri="{FF2B5EF4-FFF2-40B4-BE49-F238E27FC236}">
                <a16:creationId xmlns:a16="http://schemas.microsoft.com/office/drawing/2014/main" id="{97BEC643-0BD5-4E55-A545-6DEF4C39B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FAEC-4434-419A-8A07-19BE2CBF4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3A8B8-0320-463C-9CFC-F3F813B668DA}" type="slidenum">
              <a:rPr lang="en-US" smtClean="0"/>
              <a:t>‹#›</a:t>
            </a:fld>
            <a:endParaRPr lang="en-US"/>
          </a:p>
        </p:txBody>
      </p:sp>
    </p:spTree>
    <p:extLst>
      <p:ext uri="{BB962C8B-B14F-4D97-AF65-F5344CB8AC3E}">
        <p14:creationId xmlns:p14="http://schemas.microsoft.com/office/powerpoint/2010/main" val="714517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myracula" TargetMode="Externa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hyperlink" Target="https://www.econlib.org/library/Essays/hykKnw.html?chapter_num=1#book-reader"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3B58A5D8-4359-4B00-8BE4-B17DBC34FD6E}"/>
              </a:ext>
            </a:extLst>
          </p:cNvPr>
          <p:cNvSpPr>
            <a:spLocks/>
          </p:cNvSpPr>
          <p:nvPr/>
        </p:nvSpPr>
        <p:spPr bwMode="auto">
          <a:xfrm>
            <a:off x="-117974" y="-3420"/>
            <a:ext cx="6141548" cy="6300950"/>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chemeClr val="accent6">
                  <a:lumMod val="75000"/>
                </a:schemeClr>
              </a:gs>
              <a:gs pos="100000">
                <a:schemeClr val="tx1"/>
              </a:gs>
            </a:gsLst>
            <a:lin ang="30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DF3923D8-5CCE-49B9-BBC5-5A8E533E0F58}"/>
              </a:ext>
            </a:extLst>
          </p:cNvPr>
          <p:cNvSpPr>
            <a:spLocks/>
          </p:cNvSpPr>
          <p:nvPr/>
        </p:nvSpPr>
        <p:spPr bwMode="auto">
          <a:xfrm rot="10800000">
            <a:off x="6758539" y="-1565392"/>
            <a:ext cx="7737588" cy="7724892"/>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bg1"/>
              </a:gs>
              <a:gs pos="68000">
                <a:schemeClr val="accent6">
                  <a:lumMod val="50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1F8B31CB-C316-40E5-85BB-1A17BEE67C27}"/>
              </a:ext>
            </a:extLst>
          </p:cNvPr>
          <p:cNvGrpSpPr/>
          <p:nvPr/>
        </p:nvGrpSpPr>
        <p:grpSpPr>
          <a:xfrm flipH="1" flipV="1">
            <a:off x="-1416876" y="-531348"/>
            <a:ext cx="3969576" cy="3454238"/>
            <a:chOff x="-1681825" y="-531348"/>
            <a:chExt cx="3969576" cy="3454238"/>
          </a:xfrm>
        </p:grpSpPr>
        <p:sp>
          <p:nvSpPr>
            <p:cNvPr id="32" name="Oval 31">
              <a:extLst>
                <a:ext uri="{FF2B5EF4-FFF2-40B4-BE49-F238E27FC236}">
                  <a16:creationId xmlns:a16="http://schemas.microsoft.com/office/drawing/2014/main" id="{6E030196-08C7-419E-83FD-849386242946}"/>
                </a:ext>
              </a:extLst>
            </p:cNvPr>
            <p:cNvSpPr/>
            <p:nvPr/>
          </p:nvSpPr>
          <p:spPr>
            <a:xfrm>
              <a:off x="-1166487" y="-531348"/>
              <a:ext cx="3454238" cy="345423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7B09D0B-5F19-48DD-B18F-609D2ACD1985}"/>
                </a:ext>
              </a:extLst>
            </p:cNvPr>
            <p:cNvSpPr/>
            <p:nvPr/>
          </p:nvSpPr>
          <p:spPr>
            <a:xfrm>
              <a:off x="-1681825" y="905"/>
              <a:ext cx="1686682" cy="1686682"/>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1">
            <a:extLst>
              <a:ext uri="{FF2B5EF4-FFF2-40B4-BE49-F238E27FC236}">
                <a16:creationId xmlns:a16="http://schemas.microsoft.com/office/drawing/2014/main" id="{D5D9CE4A-00B9-4726-A64B-BAAF7B427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165" y="1415014"/>
            <a:ext cx="6713438" cy="4699406"/>
          </a:xfrm>
          <a:prstGeom prst="rect">
            <a:avLst/>
          </a:prstGeom>
        </p:spPr>
      </p:pic>
      <p:grpSp>
        <p:nvGrpSpPr>
          <p:cNvPr id="16" name="Group 15">
            <a:extLst>
              <a:ext uri="{FF2B5EF4-FFF2-40B4-BE49-F238E27FC236}">
                <a16:creationId xmlns:a16="http://schemas.microsoft.com/office/drawing/2014/main" id="{6CCE939E-00CB-4AE5-8F72-CA2718052DD8}"/>
              </a:ext>
            </a:extLst>
          </p:cNvPr>
          <p:cNvGrpSpPr/>
          <p:nvPr/>
        </p:nvGrpSpPr>
        <p:grpSpPr>
          <a:xfrm>
            <a:off x="9129479" y="3779678"/>
            <a:ext cx="3969576" cy="3454238"/>
            <a:chOff x="-1681825" y="-531348"/>
            <a:chExt cx="3969576" cy="3454238"/>
          </a:xfrm>
        </p:grpSpPr>
        <p:sp>
          <p:nvSpPr>
            <p:cNvPr id="18" name="Oval 17">
              <a:extLst>
                <a:ext uri="{FF2B5EF4-FFF2-40B4-BE49-F238E27FC236}">
                  <a16:creationId xmlns:a16="http://schemas.microsoft.com/office/drawing/2014/main" id="{49263579-F214-45CE-86FA-9E60F16CD434}"/>
                </a:ext>
              </a:extLst>
            </p:cNvPr>
            <p:cNvSpPr/>
            <p:nvPr/>
          </p:nvSpPr>
          <p:spPr>
            <a:xfrm>
              <a:off x="-1166487" y="-531348"/>
              <a:ext cx="3454238" cy="345423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91BCD4F-9979-4CEC-97EB-88EE9B43AFC9}"/>
                </a:ext>
              </a:extLst>
            </p:cNvPr>
            <p:cNvSpPr/>
            <p:nvPr/>
          </p:nvSpPr>
          <p:spPr>
            <a:xfrm>
              <a:off x="-1681825" y="905"/>
              <a:ext cx="1686682" cy="1686682"/>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a:extLst>
              <a:ext uri="{FF2B5EF4-FFF2-40B4-BE49-F238E27FC236}">
                <a16:creationId xmlns:a16="http://schemas.microsoft.com/office/drawing/2014/main" id="{F779989A-8353-49B6-AAD5-C15F2EB1E355}"/>
              </a:ext>
            </a:extLst>
          </p:cNvPr>
          <p:cNvSpPr txBox="1">
            <a:spLocks/>
          </p:cNvSpPr>
          <p:nvPr/>
        </p:nvSpPr>
        <p:spPr>
          <a:xfrm>
            <a:off x="7175789" y="2708121"/>
            <a:ext cx="1290474"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WHAT IS</a:t>
            </a:r>
          </a:p>
        </p:txBody>
      </p:sp>
      <p:sp>
        <p:nvSpPr>
          <p:cNvPr id="4" name="TextBox 3">
            <a:extLst>
              <a:ext uri="{FF2B5EF4-FFF2-40B4-BE49-F238E27FC236}">
                <a16:creationId xmlns:a16="http://schemas.microsoft.com/office/drawing/2014/main" id="{F2011D1C-C753-364B-9000-D584194C8D14}"/>
              </a:ext>
            </a:extLst>
          </p:cNvPr>
          <p:cNvSpPr txBox="1"/>
          <p:nvPr/>
        </p:nvSpPr>
        <p:spPr>
          <a:xfrm>
            <a:off x="8471453" y="2365196"/>
            <a:ext cx="2608919" cy="1323439"/>
          </a:xfrm>
          <a:prstGeom prst="rect">
            <a:avLst/>
          </a:prstGeom>
          <a:noFill/>
        </p:spPr>
        <p:txBody>
          <a:bodyPr wrap="none" rtlCol="0">
            <a:spAutoFit/>
          </a:bodyPr>
          <a:lstStyle/>
          <a:p>
            <a:r>
              <a:rPr lang="tr-TR" sz="8000" dirty="0"/>
              <a:t>AGILE</a:t>
            </a:r>
          </a:p>
        </p:txBody>
      </p:sp>
      <p:sp>
        <p:nvSpPr>
          <p:cNvPr id="21" name="Title 1">
            <a:extLst>
              <a:ext uri="{FF2B5EF4-FFF2-40B4-BE49-F238E27FC236}">
                <a16:creationId xmlns:a16="http://schemas.microsoft.com/office/drawing/2014/main" id="{0E98D1D5-77E5-6C43-A505-D8638F64FE32}"/>
              </a:ext>
            </a:extLst>
          </p:cNvPr>
          <p:cNvSpPr txBox="1">
            <a:spLocks/>
          </p:cNvSpPr>
          <p:nvPr/>
        </p:nvSpPr>
        <p:spPr>
          <a:xfrm>
            <a:off x="10565454" y="2817175"/>
            <a:ext cx="1290474" cy="461665"/>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a:t>
            </a:r>
          </a:p>
        </p:txBody>
      </p:sp>
      <p:sp>
        <p:nvSpPr>
          <p:cNvPr id="22" name="Title 1">
            <a:extLst>
              <a:ext uri="{FF2B5EF4-FFF2-40B4-BE49-F238E27FC236}">
                <a16:creationId xmlns:a16="http://schemas.microsoft.com/office/drawing/2014/main" id="{FFCE2531-2FAF-6A4B-B0B6-355E1620304A}"/>
              </a:ext>
            </a:extLst>
          </p:cNvPr>
          <p:cNvSpPr txBox="1">
            <a:spLocks/>
          </p:cNvSpPr>
          <p:nvPr/>
        </p:nvSpPr>
        <p:spPr>
          <a:xfrm>
            <a:off x="7063248" y="3102457"/>
            <a:ext cx="1290474"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222021"/>
                </a:solidFill>
                <a:latin typeface="Century Gothic" panose="020B0502020202020204" pitchFamily="34" charset="0"/>
                <a:ea typeface="Segoe UI" panose="020B0502040204020203" pitchFamily="34" charset="0"/>
                <a:cs typeface="Segoe UI" panose="020B0502040204020203" pitchFamily="34" charset="0"/>
              </a:rPr>
              <a:t>WHY</a:t>
            </a:r>
          </a:p>
        </p:txBody>
      </p:sp>
      <p:sp>
        <p:nvSpPr>
          <p:cNvPr id="6" name="TextBox 5">
            <a:extLst>
              <a:ext uri="{FF2B5EF4-FFF2-40B4-BE49-F238E27FC236}">
                <a16:creationId xmlns:a16="http://schemas.microsoft.com/office/drawing/2014/main" id="{283A929C-866E-594C-8010-18725BB44CFE}"/>
              </a:ext>
            </a:extLst>
          </p:cNvPr>
          <p:cNvSpPr txBox="1"/>
          <p:nvPr/>
        </p:nvSpPr>
        <p:spPr>
          <a:xfrm>
            <a:off x="9033364" y="4131151"/>
            <a:ext cx="2215350" cy="646331"/>
          </a:xfrm>
          <a:prstGeom prst="rect">
            <a:avLst/>
          </a:prstGeom>
          <a:noFill/>
        </p:spPr>
        <p:txBody>
          <a:bodyPr wrap="none" rtlCol="0">
            <a:spAutoFit/>
          </a:bodyPr>
          <a:lstStyle/>
          <a:p>
            <a:r>
              <a:rPr lang="tr-TR" b="1" dirty="0"/>
              <a:t>Osman Korcan Andaç</a:t>
            </a:r>
          </a:p>
          <a:p>
            <a:r>
              <a:rPr lang="tr-TR" dirty="0" err="1"/>
              <a:t>lTunes</a:t>
            </a:r>
            <a:r>
              <a:rPr lang="tr-TR" dirty="0"/>
              <a:t> </a:t>
            </a:r>
            <a:r>
              <a:rPr lang="tr-TR" dirty="0" err="1"/>
              <a:t>Tribe</a:t>
            </a:r>
            <a:r>
              <a:rPr lang="tr-TR" dirty="0"/>
              <a:t> - SM</a:t>
            </a:r>
          </a:p>
        </p:txBody>
      </p:sp>
      <p:sp>
        <p:nvSpPr>
          <p:cNvPr id="23" name="TextBox 22">
            <a:extLst>
              <a:ext uri="{FF2B5EF4-FFF2-40B4-BE49-F238E27FC236}">
                <a16:creationId xmlns:a16="http://schemas.microsoft.com/office/drawing/2014/main" id="{AE4292DB-70A0-5F4C-9C98-5AF9744F0DCC}"/>
              </a:ext>
            </a:extLst>
          </p:cNvPr>
          <p:cNvSpPr txBox="1"/>
          <p:nvPr/>
        </p:nvSpPr>
        <p:spPr>
          <a:xfrm>
            <a:off x="9029414" y="4722644"/>
            <a:ext cx="2996077" cy="369332"/>
          </a:xfrm>
          <a:prstGeom prst="rect">
            <a:avLst/>
          </a:prstGeom>
          <a:noFill/>
        </p:spPr>
        <p:txBody>
          <a:bodyPr wrap="none" rtlCol="0">
            <a:spAutoFit/>
          </a:bodyPr>
          <a:lstStyle/>
          <a:p>
            <a:r>
              <a:rPr lang="tr-TR" dirty="0">
                <a:hlinkClick r:id="rId5">
                  <a:extLst>
                    <a:ext uri="{A12FA001-AC4F-418D-AE19-62706E023703}">
                      <ahyp:hlinkClr xmlns:ahyp="http://schemas.microsoft.com/office/drawing/2018/hyperlinkcolor" val="tx"/>
                    </a:ext>
                  </a:extLst>
                </a:hlinkClick>
              </a:rPr>
              <a:t>https://github.com/smyracula</a:t>
            </a:r>
            <a:endParaRPr lang="tr-TR" dirty="0"/>
          </a:p>
        </p:txBody>
      </p:sp>
    </p:spTree>
    <p:extLst>
      <p:ext uri="{BB962C8B-B14F-4D97-AF65-F5344CB8AC3E}">
        <p14:creationId xmlns:p14="http://schemas.microsoft.com/office/powerpoint/2010/main" val="302854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3213556"/>
            <a:ext cx="9795961" cy="430887"/>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Working software is the primary measure of progress.</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939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Agile processes promote sustainable development. The sponsors, developers, and users should be able to maintain a constant pace indefinitely.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9777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Continuous attention to technical excellence and good design enhances agility.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4071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133727"/>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Simplicity--the art of maximizing the amount </a:t>
            </a:r>
          </a:p>
          <a:p>
            <a:pPr lvl="0" algn="ctr">
              <a:defRPr/>
            </a:pPr>
            <a:r>
              <a:rPr lang="en-US" sz="2800" b="1" dirty="0">
                <a:solidFill>
                  <a:srgbClr val="083D65"/>
                </a:solidFill>
                <a:latin typeface="Segoe UI" panose="020B0502040204020203" pitchFamily="34" charset="0"/>
                <a:cs typeface="Segoe UI" panose="020B0502040204020203" pitchFamily="34" charset="0"/>
              </a:rPr>
              <a:t>of work not done--is essential.</a:t>
            </a:r>
          </a:p>
        </p:txBody>
      </p:sp>
      <p:pic>
        <p:nvPicPr>
          <p:cNvPr id="2" name="Online Media 1" descr="Was that really necessary">
            <a:hlinkClick r:id="" action="ppaction://media"/>
            <a:extLst>
              <a:ext uri="{FF2B5EF4-FFF2-40B4-BE49-F238E27FC236}">
                <a16:creationId xmlns:a16="http://schemas.microsoft.com/office/drawing/2014/main" id="{0B28940C-EB43-5747-B982-9549CF523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66939"/>
            <a:ext cx="12192000" cy="5086350"/>
          </a:xfrm>
          <a:prstGeom prst="rect">
            <a:avLst/>
          </a:prstGeom>
        </p:spPr>
      </p:pic>
    </p:spTree>
    <p:extLst>
      <p:ext uri="{BB962C8B-B14F-4D97-AF65-F5344CB8AC3E}">
        <p14:creationId xmlns:p14="http://schemas.microsoft.com/office/powerpoint/2010/main" val="258984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The best architectures, requirements, and designs emerge from self-organizing teams.</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9356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Spontaneous Order</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15</a:t>
            </a:fld>
            <a:endParaRPr lang="en-US" dirty="0"/>
          </a:p>
        </p:txBody>
      </p:sp>
      <p:pic>
        <p:nvPicPr>
          <p:cNvPr id="3" name="Picture 2">
            <a:extLst>
              <a:ext uri="{FF2B5EF4-FFF2-40B4-BE49-F238E27FC236}">
                <a16:creationId xmlns:a16="http://schemas.microsoft.com/office/drawing/2014/main" id="{C62F881A-0926-AC42-99E7-A123656B6EF9}"/>
              </a:ext>
            </a:extLst>
          </p:cNvPr>
          <p:cNvPicPr>
            <a:picLocks noChangeAspect="1"/>
          </p:cNvPicPr>
          <p:nvPr/>
        </p:nvPicPr>
        <p:blipFill>
          <a:blip r:embed="rId3"/>
          <a:stretch>
            <a:fillRect/>
          </a:stretch>
        </p:blipFill>
        <p:spPr>
          <a:xfrm>
            <a:off x="1513731" y="1069974"/>
            <a:ext cx="9164538" cy="5144639"/>
          </a:xfrm>
          <a:prstGeom prst="rect">
            <a:avLst/>
          </a:prstGeom>
        </p:spPr>
      </p:pic>
    </p:spTree>
    <p:extLst>
      <p:ext uri="{BB962C8B-B14F-4D97-AF65-F5344CB8AC3E}">
        <p14:creationId xmlns:p14="http://schemas.microsoft.com/office/powerpoint/2010/main" val="5844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At regular intervals, the team reflects on how to become more effective, then tunes and adjusts its behavior accordingly.</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5235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How?</a:t>
            </a:r>
          </a:p>
        </p:txBody>
      </p:sp>
      <p:sp>
        <p:nvSpPr>
          <p:cNvPr id="5" name="Arc 4">
            <a:extLst>
              <a:ext uri="{FF2B5EF4-FFF2-40B4-BE49-F238E27FC236}">
                <a16:creationId xmlns:a16="http://schemas.microsoft.com/office/drawing/2014/main" id="{77947B03-829E-4C6E-9B1B-CD31BFCD1794}"/>
              </a:ext>
            </a:extLst>
          </p:cNvPr>
          <p:cNvSpPr/>
          <p:nvPr/>
        </p:nvSpPr>
        <p:spPr>
          <a:xfrm flipV="1">
            <a:off x="7323746" y="742849"/>
            <a:ext cx="3914778" cy="3914777"/>
          </a:xfrm>
          <a:prstGeom prst="arc">
            <a:avLst>
              <a:gd name="adj1" fmla="val 11930390"/>
              <a:gd name="adj2" fmla="val 17483908"/>
            </a:avLst>
          </a:prstGeom>
          <a:ln w="190500" cap="rnd">
            <a:solidFill>
              <a:srgbClr val="26AA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2" name="Group 51">
            <a:extLst>
              <a:ext uri="{FF2B5EF4-FFF2-40B4-BE49-F238E27FC236}">
                <a16:creationId xmlns:a16="http://schemas.microsoft.com/office/drawing/2014/main" id="{1DB3C717-16B6-4CAE-8CFF-0B9458D32240}"/>
              </a:ext>
            </a:extLst>
          </p:cNvPr>
          <p:cNvGrpSpPr/>
          <p:nvPr/>
        </p:nvGrpSpPr>
        <p:grpSpPr>
          <a:xfrm>
            <a:off x="2618807" y="1911330"/>
            <a:ext cx="2519536" cy="3842404"/>
            <a:chOff x="1993120" y="1911330"/>
            <a:chExt cx="3145223" cy="3842404"/>
          </a:xfrm>
        </p:grpSpPr>
        <p:cxnSp>
          <p:nvCxnSpPr>
            <p:cNvPr id="39" name="Straight Connector 38">
              <a:extLst>
                <a:ext uri="{FF2B5EF4-FFF2-40B4-BE49-F238E27FC236}">
                  <a16:creationId xmlns:a16="http://schemas.microsoft.com/office/drawing/2014/main" id="{07E6849B-36ED-457A-B2D6-102820AA5650}"/>
                </a:ext>
              </a:extLst>
            </p:cNvPr>
            <p:cNvCxnSpPr>
              <a:cxnSpLocks/>
              <a:endCxn id="15" idx="2"/>
            </p:cNvCxnSpPr>
            <p:nvPr/>
          </p:nvCxnSpPr>
          <p:spPr>
            <a:xfrm>
              <a:off x="1993120" y="3829869"/>
              <a:ext cx="1273271" cy="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EB84BB-74E8-40AD-A28C-4BFE6D0D2C18}"/>
                </a:ext>
              </a:extLst>
            </p:cNvPr>
            <p:cNvCxnSpPr>
              <a:cxnSpLocks/>
              <a:endCxn id="14" idx="2"/>
            </p:cNvCxnSpPr>
            <p:nvPr/>
          </p:nvCxnSpPr>
          <p:spPr>
            <a:xfrm>
              <a:off x="1993120" y="4792429"/>
              <a:ext cx="1602175" cy="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1CFE30-52F9-489A-A716-208C934E8409}"/>
                </a:ext>
              </a:extLst>
            </p:cNvPr>
            <p:cNvCxnSpPr>
              <a:cxnSpLocks/>
              <a:endCxn id="16" idx="2"/>
            </p:cNvCxnSpPr>
            <p:nvPr/>
          </p:nvCxnSpPr>
          <p:spPr>
            <a:xfrm>
              <a:off x="1993120" y="2870781"/>
              <a:ext cx="1378352" cy="253"/>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A069B5-1A7E-42BD-9AF3-DF08090323A8}"/>
                </a:ext>
              </a:extLst>
            </p:cNvPr>
            <p:cNvCxnSpPr>
              <a:cxnSpLocks/>
              <a:endCxn id="17" idx="2"/>
            </p:cNvCxnSpPr>
            <p:nvPr/>
          </p:nvCxnSpPr>
          <p:spPr>
            <a:xfrm>
              <a:off x="1993120" y="1911330"/>
              <a:ext cx="3145223" cy="363"/>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BD5B78-5FD3-4329-BC17-DA8DAE60B863}"/>
                </a:ext>
              </a:extLst>
            </p:cNvPr>
            <p:cNvCxnSpPr>
              <a:cxnSpLocks/>
              <a:endCxn id="8" idx="2"/>
            </p:cNvCxnSpPr>
            <p:nvPr/>
          </p:nvCxnSpPr>
          <p:spPr>
            <a:xfrm flipV="1">
              <a:off x="1993120" y="5748044"/>
              <a:ext cx="2934445" cy="5690"/>
            </a:xfrm>
            <a:prstGeom prst="line">
              <a:avLst/>
            </a:prstGeom>
            <a:ln>
              <a:solidFill>
                <a:srgbClr val="26AA83"/>
              </a:solidFill>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D4B6B4B4-0597-46DC-BD12-C7BBB0B1D149}"/>
              </a:ext>
            </a:extLst>
          </p:cNvPr>
          <p:cNvSpPr/>
          <p:nvPr/>
        </p:nvSpPr>
        <p:spPr>
          <a:xfrm>
            <a:off x="1875857" y="4414009"/>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D94EFD0-CF8A-4842-BEE7-8F3CB62028BE}"/>
              </a:ext>
            </a:extLst>
          </p:cNvPr>
          <p:cNvGrpSpPr/>
          <p:nvPr/>
        </p:nvGrpSpPr>
        <p:grpSpPr>
          <a:xfrm>
            <a:off x="2142557" y="4605303"/>
            <a:ext cx="209550" cy="360363"/>
            <a:chOff x="8515350" y="2527300"/>
            <a:chExt cx="209550" cy="360363"/>
          </a:xfrm>
          <a:solidFill>
            <a:schemeClr val="bg1">
              <a:lumMod val="85000"/>
              <a:alpha val="65000"/>
            </a:schemeClr>
          </a:solidFill>
        </p:grpSpPr>
        <p:sp>
          <p:nvSpPr>
            <p:cNvPr id="75" name="Rectangle 75">
              <a:extLst>
                <a:ext uri="{FF2B5EF4-FFF2-40B4-BE49-F238E27FC236}">
                  <a16:creationId xmlns:a16="http://schemas.microsoft.com/office/drawing/2014/main" id="{6E5EA096-2B1B-4AD4-8B01-4F983A753984}"/>
                </a:ext>
              </a:extLst>
            </p:cNvPr>
            <p:cNvSpPr>
              <a:spLocks noChangeArrowheads="1"/>
            </p:cNvSpPr>
            <p:nvPr/>
          </p:nvSpPr>
          <p:spPr bwMode="auto">
            <a:xfrm>
              <a:off x="8515350" y="2813050"/>
              <a:ext cx="74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6">
              <a:extLst>
                <a:ext uri="{FF2B5EF4-FFF2-40B4-BE49-F238E27FC236}">
                  <a16:creationId xmlns:a16="http://schemas.microsoft.com/office/drawing/2014/main" id="{1256F454-BDAC-4329-BD87-6D47FE1143A8}"/>
                </a:ext>
              </a:extLst>
            </p:cNvPr>
            <p:cNvSpPr>
              <a:spLocks noChangeArrowheads="1"/>
            </p:cNvSpPr>
            <p:nvPr/>
          </p:nvSpPr>
          <p:spPr bwMode="auto">
            <a:xfrm>
              <a:off x="8559800" y="2654300"/>
              <a:ext cx="301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7">
              <a:extLst>
                <a:ext uri="{FF2B5EF4-FFF2-40B4-BE49-F238E27FC236}">
                  <a16:creationId xmlns:a16="http://schemas.microsoft.com/office/drawing/2014/main" id="{E55B64CF-40C7-4A89-BA73-8FC20866E8DC}"/>
                </a:ext>
              </a:extLst>
            </p:cNvPr>
            <p:cNvSpPr>
              <a:spLocks/>
            </p:cNvSpPr>
            <p:nvPr/>
          </p:nvSpPr>
          <p:spPr bwMode="auto">
            <a:xfrm>
              <a:off x="8518525" y="2571750"/>
              <a:ext cx="68263" cy="68263"/>
            </a:xfrm>
            <a:custGeom>
              <a:avLst/>
              <a:gdLst>
                <a:gd name="T0" fmla="*/ 11 w 18"/>
                <a:gd name="T1" fmla="*/ 1 h 18"/>
                <a:gd name="T2" fmla="*/ 9 w 18"/>
                <a:gd name="T3" fmla="*/ 0 h 18"/>
                <a:gd name="T4" fmla="*/ 7 w 18"/>
                <a:gd name="T5" fmla="*/ 1 h 18"/>
                <a:gd name="T6" fmla="*/ 0 w 18"/>
                <a:gd name="T7" fmla="*/ 18 h 18"/>
                <a:gd name="T8" fmla="*/ 18 w 18"/>
                <a:gd name="T9" fmla="*/ 18 h 18"/>
                <a:gd name="T10" fmla="*/ 11 w 18"/>
                <a:gd name="T11" fmla="*/ 1 h 18"/>
              </a:gdLst>
              <a:ahLst/>
              <a:cxnLst>
                <a:cxn ang="0">
                  <a:pos x="T0" y="T1"/>
                </a:cxn>
                <a:cxn ang="0">
                  <a:pos x="T2" y="T3"/>
                </a:cxn>
                <a:cxn ang="0">
                  <a:pos x="T4" y="T5"/>
                </a:cxn>
                <a:cxn ang="0">
                  <a:pos x="T6" y="T7"/>
                </a:cxn>
                <a:cxn ang="0">
                  <a:pos x="T8" y="T9"/>
                </a:cxn>
                <a:cxn ang="0">
                  <a:pos x="T10" y="T11"/>
                </a:cxn>
              </a:cxnLst>
              <a:rect l="0" t="0" r="r" b="b"/>
              <a:pathLst>
                <a:path w="18" h="18">
                  <a:moveTo>
                    <a:pt x="11" y="1"/>
                  </a:moveTo>
                  <a:cubicBezTo>
                    <a:pt x="11" y="0"/>
                    <a:pt x="10" y="0"/>
                    <a:pt x="9" y="0"/>
                  </a:cubicBezTo>
                  <a:cubicBezTo>
                    <a:pt x="8" y="0"/>
                    <a:pt x="7" y="0"/>
                    <a:pt x="7" y="1"/>
                  </a:cubicBezTo>
                  <a:cubicBezTo>
                    <a:pt x="0" y="18"/>
                    <a:pt x="0" y="18"/>
                    <a:pt x="0" y="18"/>
                  </a:cubicBezTo>
                  <a:cubicBezTo>
                    <a:pt x="18" y="18"/>
                    <a:pt x="18" y="18"/>
                    <a:pt x="18" y="18"/>
                  </a:cubicBezTo>
                  <a:lnTo>
                    <a:pt x="1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8">
              <a:extLst>
                <a:ext uri="{FF2B5EF4-FFF2-40B4-BE49-F238E27FC236}">
                  <a16:creationId xmlns:a16="http://schemas.microsoft.com/office/drawing/2014/main" id="{2E66207D-DB17-493B-8161-7B20EA1E23EE}"/>
                </a:ext>
              </a:extLst>
            </p:cNvPr>
            <p:cNvSpPr>
              <a:spLocks/>
            </p:cNvSpPr>
            <p:nvPr/>
          </p:nvSpPr>
          <p:spPr bwMode="auto">
            <a:xfrm>
              <a:off x="8515350" y="2843213"/>
              <a:ext cx="74613" cy="44450"/>
            </a:xfrm>
            <a:custGeom>
              <a:avLst/>
              <a:gdLst>
                <a:gd name="T0" fmla="*/ 0 w 20"/>
                <a:gd name="T1" fmla="*/ 2 h 12"/>
                <a:gd name="T2" fmla="*/ 10 w 20"/>
                <a:gd name="T3" fmla="*/ 12 h 12"/>
                <a:gd name="T4" fmla="*/ 20 w 20"/>
                <a:gd name="T5" fmla="*/ 2 h 12"/>
                <a:gd name="T6" fmla="*/ 20 w 20"/>
                <a:gd name="T7" fmla="*/ 0 h 12"/>
                <a:gd name="T8" fmla="*/ 0 w 20"/>
                <a:gd name="T9" fmla="*/ 0 h 12"/>
                <a:gd name="T10" fmla="*/ 0 w 20"/>
                <a:gd name="T11" fmla="*/ 2 h 12"/>
              </a:gdLst>
              <a:ahLst/>
              <a:cxnLst>
                <a:cxn ang="0">
                  <a:pos x="T0" y="T1"/>
                </a:cxn>
                <a:cxn ang="0">
                  <a:pos x="T2" y="T3"/>
                </a:cxn>
                <a:cxn ang="0">
                  <a:pos x="T4" y="T5"/>
                </a:cxn>
                <a:cxn ang="0">
                  <a:pos x="T6" y="T7"/>
                </a:cxn>
                <a:cxn ang="0">
                  <a:pos x="T8" y="T9"/>
                </a:cxn>
                <a:cxn ang="0">
                  <a:pos x="T10" y="T11"/>
                </a:cxn>
              </a:cxnLst>
              <a:rect l="0" t="0" r="r" b="b"/>
              <a:pathLst>
                <a:path w="20" h="12">
                  <a:moveTo>
                    <a:pt x="0" y="2"/>
                  </a:moveTo>
                  <a:cubicBezTo>
                    <a:pt x="0" y="8"/>
                    <a:pt x="4" y="12"/>
                    <a:pt x="10" y="12"/>
                  </a:cubicBezTo>
                  <a:cubicBezTo>
                    <a:pt x="16" y="12"/>
                    <a:pt x="20" y="8"/>
                    <a:pt x="20" y="2"/>
                  </a:cubicBezTo>
                  <a:cubicBezTo>
                    <a:pt x="20" y="0"/>
                    <a:pt x="20" y="0"/>
                    <a:pt x="20"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Rectangle 79">
              <a:extLst>
                <a:ext uri="{FF2B5EF4-FFF2-40B4-BE49-F238E27FC236}">
                  <a16:creationId xmlns:a16="http://schemas.microsoft.com/office/drawing/2014/main" id="{F02CFCAF-76D2-4D1B-8312-43E594E2D08E}"/>
                </a:ext>
              </a:extLst>
            </p:cNvPr>
            <p:cNvSpPr>
              <a:spLocks noChangeArrowheads="1"/>
            </p:cNvSpPr>
            <p:nvPr/>
          </p:nvSpPr>
          <p:spPr bwMode="auto">
            <a:xfrm>
              <a:off x="8515350" y="2654300"/>
              <a:ext cx="301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80">
              <a:extLst>
                <a:ext uri="{FF2B5EF4-FFF2-40B4-BE49-F238E27FC236}">
                  <a16:creationId xmlns:a16="http://schemas.microsoft.com/office/drawing/2014/main" id="{1F77BED7-8A2F-46DA-ACA8-3382A25B58E0}"/>
                </a:ext>
              </a:extLst>
            </p:cNvPr>
            <p:cNvSpPr>
              <a:spLocks/>
            </p:cNvSpPr>
            <p:nvPr/>
          </p:nvSpPr>
          <p:spPr bwMode="auto">
            <a:xfrm>
              <a:off x="8620125" y="2527300"/>
              <a:ext cx="104775" cy="360363"/>
            </a:xfrm>
            <a:custGeom>
              <a:avLst/>
              <a:gdLst>
                <a:gd name="T0" fmla="*/ 26 w 28"/>
                <a:gd name="T1" fmla="*/ 0 h 96"/>
                <a:gd name="T2" fmla="*/ 2 w 28"/>
                <a:gd name="T3" fmla="*/ 0 h 96"/>
                <a:gd name="T4" fmla="*/ 0 w 28"/>
                <a:gd name="T5" fmla="*/ 2 h 96"/>
                <a:gd name="T6" fmla="*/ 0 w 28"/>
                <a:gd name="T7" fmla="*/ 12 h 96"/>
                <a:gd name="T8" fmla="*/ 10 w 28"/>
                <a:gd name="T9" fmla="*/ 12 h 96"/>
                <a:gd name="T10" fmla="*/ 12 w 28"/>
                <a:gd name="T11" fmla="*/ 14 h 96"/>
                <a:gd name="T12" fmla="*/ 10 w 28"/>
                <a:gd name="T13" fmla="*/ 16 h 96"/>
                <a:gd name="T14" fmla="*/ 0 w 28"/>
                <a:gd name="T15" fmla="*/ 16 h 96"/>
                <a:gd name="T16" fmla="*/ 0 w 28"/>
                <a:gd name="T17" fmla="*/ 28 h 96"/>
                <a:gd name="T18" fmla="*/ 10 w 28"/>
                <a:gd name="T19" fmla="*/ 28 h 96"/>
                <a:gd name="T20" fmla="*/ 12 w 28"/>
                <a:gd name="T21" fmla="*/ 30 h 96"/>
                <a:gd name="T22" fmla="*/ 10 w 28"/>
                <a:gd name="T23" fmla="*/ 32 h 96"/>
                <a:gd name="T24" fmla="*/ 0 w 28"/>
                <a:gd name="T25" fmla="*/ 32 h 96"/>
                <a:gd name="T26" fmla="*/ 0 w 28"/>
                <a:gd name="T27" fmla="*/ 44 h 96"/>
                <a:gd name="T28" fmla="*/ 10 w 28"/>
                <a:gd name="T29" fmla="*/ 44 h 96"/>
                <a:gd name="T30" fmla="*/ 12 w 28"/>
                <a:gd name="T31" fmla="*/ 46 h 96"/>
                <a:gd name="T32" fmla="*/ 10 w 28"/>
                <a:gd name="T33" fmla="*/ 48 h 96"/>
                <a:gd name="T34" fmla="*/ 0 w 28"/>
                <a:gd name="T35" fmla="*/ 48 h 96"/>
                <a:gd name="T36" fmla="*/ 0 w 28"/>
                <a:gd name="T37" fmla="*/ 60 h 96"/>
                <a:gd name="T38" fmla="*/ 10 w 28"/>
                <a:gd name="T39" fmla="*/ 60 h 96"/>
                <a:gd name="T40" fmla="*/ 12 w 28"/>
                <a:gd name="T41" fmla="*/ 62 h 96"/>
                <a:gd name="T42" fmla="*/ 10 w 28"/>
                <a:gd name="T43" fmla="*/ 64 h 96"/>
                <a:gd name="T44" fmla="*/ 0 w 28"/>
                <a:gd name="T45" fmla="*/ 64 h 96"/>
                <a:gd name="T46" fmla="*/ 0 w 28"/>
                <a:gd name="T47" fmla="*/ 76 h 96"/>
                <a:gd name="T48" fmla="*/ 10 w 28"/>
                <a:gd name="T49" fmla="*/ 76 h 96"/>
                <a:gd name="T50" fmla="*/ 12 w 28"/>
                <a:gd name="T51" fmla="*/ 78 h 96"/>
                <a:gd name="T52" fmla="*/ 10 w 28"/>
                <a:gd name="T53" fmla="*/ 80 h 96"/>
                <a:gd name="T54" fmla="*/ 0 w 28"/>
                <a:gd name="T55" fmla="*/ 80 h 96"/>
                <a:gd name="T56" fmla="*/ 0 w 28"/>
                <a:gd name="T57" fmla="*/ 94 h 96"/>
                <a:gd name="T58" fmla="*/ 2 w 28"/>
                <a:gd name="T59" fmla="*/ 96 h 96"/>
                <a:gd name="T60" fmla="*/ 26 w 28"/>
                <a:gd name="T61" fmla="*/ 96 h 96"/>
                <a:gd name="T62" fmla="*/ 28 w 28"/>
                <a:gd name="T63" fmla="*/ 94 h 96"/>
                <a:gd name="T64" fmla="*/ 28 w 28"/>
                <a:gd name="T65" fmla="*/ 2 h 96"/>
                <a:gd name="T66" fmla="*/ 26 w 28"/>
                <a:gd name="T6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96">
                  <a:moveTo>
                    <a:pt x="26" y="0"/>
                  </a:moveTo>
                  <a:cubicBezTo>
                    <a:pt x="2" y="0"/>
                    <a:pt x="2" y="0"/>
                    <a:pt x="2" y="0"/>
                  </a:cubicBezTo>
                  <a:cubicBezTo>
                    <a:pt x="1" y="0"/>
                    <a:pt x="0" y="1"/>
                    <a:pt x="0" y="2"/>
                  </a:cubicBezTo>
                  <a:cubicBezTo>
                    <a:pt x="0" y="12"/>
                    <a:pt x="0" y="12"/>
                    <a:pt x="0" y="12"/>
                  </a:cubicBezTo>
                  <a:cubicBezTo>
                    <a:pt x="10" y="12"/>
                    <a:pt x="10" y="12"/>
                    <a:pt x="10" y="12"/>
                  </a:cubicBezTo>
                  <a:cubicBezTo>
                    <a:pt x="11" y="12"/>
                    <a:pt x="12" y="13"/>
                    <a:pt x="12" y="14"/>
                  </a:cubicBezTo>
                  <a:cubicBezTo>
                    <a:pt x="12" y="15"/>
                    <a:pt x="11" y="16"/>
                    <a:pt x="10" y="16"/>
                  </a:cubicBezTo>
                  <a:cubicBezTo>
                    <a:pt x="0" y="16"/>
                    <a:pt x="0" y="16"/>
                    <a:pt x="0" y="16"/>
                  </a:cubicBezTo>
                  <a:cubicBezTo>
                    <a:pt x="0" y="28"/>
                    <a:pt x="0" y="28"/>
                    <a:pt x="0" y="28"/>
                  </a:cubicBezTo>
                  <a:cubicBezTo>
                    <a:pt x="10" y="28"/>
                    <a:pt x="10" y="28"/>
                    <a:pt x="10" y="28"/>
                  </a:cubicBezTo>
                  <a:cubicBezTo>
                    <a:pt x="11" y="28"/>
                    <a:pt x="12" y="29"/>
                    <a:pt x="12" y="30"/>
                  </a:cubicBezTo>
                  <a:cubicBezTo>
                    <a:pt x="12" y="31"/>
                    <a:pt x="11" y="32"/>
                    <a:pt x="10" y="32"/>
                  </a:cubicBezTo>
                  <a:cubicBezTo>
                    <a:pt x="0" y="32"/>
                    <a:pt x="0" y="32"/>
                    <a:pt x="0" y="32"/>
                  </a:cubicBezTo>
                  <a:cubicBezTo>
                    <a:pt x="0" y="44"/>
                    <a:pt x="0" y="44"/>
                    <a:pt x="0" y="44"/>
                  </a:cubicBezTo>
                  <a:cubicBezTo>
                    <a:pt x="10" y="44"/>
                    <a:pt x="10" y="44"/>
                    <a:pt x="10" y="44"/>
                  </a:cubicBezTo>
                  <a:cubicBezTo>
                    <a:pt x="11" y="44"/>
                    <a:pt x="12" y="45"/>
                    <a:pt x="12" y="46"/>
                  </a:cubicBezTo>
                  <a:cubicBezTo>
                    <a:pt x="12" y="47"/>
                    <a:pt x="11" y="48"/>
                    <a:pt x="10" y="48"/>
                  </a:cubicBezTo>
                  <a:cubicBezTo>
                    <a:pt x="0" y="48"/>
                    <a:pt x="0" y="48"/>
                    <a:pt x="0" y="48"/>
                  </a:cubicBezTo>
                  <a:cubicBezTo>
                    <a:pt x="0" y="60"/>
                    <a:pt x="0" y="60"/>
                    <a:pt x="0" y="60"/>
                  </a:cubicBezTo>
                  <a:cubicBezTo>
                    <a:pt x="10" y="60"/>
                    <a:pt x="10" y="60"/>
                    <a:pt x="10" y="60"/>
                  </a:cubicBezTo>
                  <a:cubicBezTo>
                    <a:pt x="11" y="60"/>
                    <a:pt x="12" y="61"/>
                    <a:pt x="12" y="62"/>
                  </a:cubicBezTo>
                  <a:cubicBezTo>
                    <a:pt x="12" y="63"/>
                    <a:pt x="11" y="64"/>
                    <a:pt x="10" y="64"/>
                  </a:cubicBezTo>
                  <a:cubicBezTo>
                    <a:pt x="0" y="64"/>
                    <a:pt x="0" y="64"/>
                    <a:pt x="0" y="64"/>
                  </a:cubicBezTo>
                  <a:cubicBezTo>
                    <a:pt x="0" y="76"/>
                    <a:pt x="0" y="76"/>
                    <a:pt x="0" y="76"/>
                  </a:cubicBezTo>
                  <a:cubicBezTo>
                    <a:pt x="10" y="76"/>
                    <a:pt x="10" y="76"/>
                    <a:pt x="10" y="76"/>
                  </a:cubicBezTo>
                  <a:cubicBezTo>
                    <a:pt x="11" y="76"/>
                    <a:pt x="12" y="77"/>
                    <a:pt x="12" y="78"/>
                  </a:cubicBezTo>
                  <a:cubicBezTo>
                    <a:pt x="12" y="79"/>
                    <a:pt x="11" y="80"/>
                    <a:pt x="10" y="80"/>
                  </a:cubicBezTo>
                  <a:cubicBezTo>
                    <a:pt x="0" y="80"/>
                    <a:pt x="0" y="80"/>
                    <a:pt x="0" y="80"/>
                  </a:cubicBezTo>
                  <a:cubicBezTo>
                    <a:pt x="0" y="94"/>
                    <a:pt x="0" y="94"/>
                    <a:pt x="0" y="94"/>
                  </a:cubicBezTo>
                  <a:cubicBezTo>
                    <a:pt x="0" y="95"/>
                    <a:pt x="1" y="96"/>
                    <a:pt x="2" y="96"/>
                  </a:cubicBezTo>
                  <a:cubicBezTo>
                    <a:pt x="26" y="96"/>
                    <a:pt x="26" y="96"/>
                    <a:pt x="26" y="96"/>
                  </a:cubicBezTo>
                  <a:cubicBezTo>
                    <a:pt x="27" y="96"/>
                    <a:pt x="28" y="95"/>
                    <a:pt x="28" y="9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1" name="Oval 60">
            <a:extLst>
              <a:ext uri="{FF2B5EF4-FFF2-40B4-BE49-F238E27FC236}">
                <a16:creationId xmlns:a16="http://schemas.microsoft.com/office/drawing/2014/main" id="{03821DD1-C3C9-4949-BD15-99C3C4E42EFD}"/>
              </a:ext>
            </a:extLst>
          </p:cNvPr>
          <p:cNvSpPr/>
          <p:nvPr/>
        </p:nvSpPr>
        <p:spPr>
          <a:xfrm>
            <a:off x="1875857" y="2499306"/>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59">
            <a:extLst>
              <a:ext uri="{FF2B5EF4-FFF2-40B4-BE49-F238E27FC236}">
                <a16:creationId xmlns:a16="http://schemas.microsoft.com/office/drawing/2014/main" id="{DAC3D074-8736-4DC5-ABAA-B90FF89BE704}"/>
              </a:ext>
            </a:extLst>
          </p:cNvPr>
          <p:cNvSpPr>
            <a:spLocks/>
          </p:cNvSpPr>
          <p:nvPr/>
        </p:nvSpPr>
        <p:spPr bwMode="auto">
          <a:xfrm>
            <a:off x="2090025" y="2725741"/>
            <a:ext cx="314614" cy="290080"/>
          </a:xfrm>
          <a:custGeom>
            <a:avLst/>
            <a:gdLst>
              <a:gd name="T0" fmla="*/ 92 w 92"/>
              <a:gd name="T1" fmla="*/ 41 h 85"/>
              <a:gd name="T2" fmla="*/ 84 w 92"/>
              <a:gd name="T3" fmla="*/ 33 h 85"/>
              <a:gd name="T4" fmla="*/ 55 w 92"/>
              <a:gd name="T5" fmla="*/ 33 h 85"/>
              <a:gd name="T6" fmla="*/ 58 w 92"/>
              <a:gd name="T7" fmla="*/ 12 h 85"/>
              <a:gd name="T8" fmla="*/ 49 w 92"/>
              <a:gd name="T9" fmla="*/ 0 h 85"/>
              <a:gd name="T10" fmla="*/ 42 w 92"/>
              <a:gd name="T11" fmla="*/ 7 h 85"/>
              <a:gd name="T12" fmla="*/ 14 w 92"/>
              <a:gd name="T13" fmla="*/ 37 h 85"/>
              <a:gd name="T14" fmla="*/ 2 w 92"/>
              <a:gd name="T15" fmla="*/ 37 h 85"/>
              <a:gd name="T16" fmla="*/ 0 w 92"/>
              <a:gd name="T17" fmla="*/ 39 h 85"/>
              <a:gd name="T18" fmla="*/ 0 w 92"/>
              <a:gd name="T19" fmla="*/ 75 h 85"/>
              <a:gd name="T20" fmla="*/ 2 w 92"/>
              <a:gd name="T21" fmla="*/ 77 h 85"/>
              <a:gd name="T22" fmla="*/ 32 w 92"/>
              <a:gd name="T23" fmla="*/ 82 h 85"/>
              <a:gd name="T24" fmla="*/ 46 w 92"/>
              <a:gd name="T25" fmla="*/ 85 h 85"/>
              <a:gd name="T26" fmla="*/ 72 w 92"/>
              <a:gd name="T27" fmla="*/ 85 h 85"/>
              <a:gd name="T28" fmla="*/ 80 w 92"/>
              <a:gd name="T29" fmla="*/ 77 h 85"/>
              <a:gd name="T30" fmla="*/ 79 w 92"/>
              <a:gd name="T31" fmla="*/ 73 h 85"/>
              <a:gd name="T32" fmla="*/ 84 w 92"/>
              <a:gd name="T33" fmla="*/ 65 h 85"/>
              <a:gd name="T34" fmla="*/ 83 w 92"/>
              <a:gd name="T35" fmla="*/ 61 h 85"/>
              <a:gd name="T36" fmla="*/ 88 w 92"/>
              <a:gd name="T37" fmla="*/ 53 h 85"/>
              <a:gd name="T38" fmla="*/ 87 w 92"/>
              <a:gd name="T39" fmla="*/ 49 h 85"/>
              <a:gd name="T40" fmla="*/ 92 w 92"/>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85">
                <a:moveTo>
                  <a:pt x="92" y="41"/>
                </a:moveTo>
                <a:cubicBezTo>
                  <a:pt x="92" y="37"/>
                  <a:pt x="88" y="33"/>
                  <a:pt x="84" y="33"/>
                </a:cubicBezTo>
                <a:cubicBezTo>
                  <a:pt x="55" y="33"/>
                  <a:pt x="55" y="33"/>
                  <a:pt x="55" y="33"/>
                </a:cubicBezTo>
                <a:cubicBezTo>
                  <a:pt x="56" y="28"/>
                  <a:pt x="58" y="18"/>
                  <a:pt x="58" y="12"/>
                </a:cubicBezTo>
                <a:cubicBezTo>
                  <a:pt x="58" y="4"/>
                  <a:pt x="53" y="0"/>
                  <a:pt x="49" y="0"/>
                </a:cubicBezTo>
                <a:cubicBezTo>
                  <a:pt x="45" y="0"/>
                  <a:pt x="42" y="3"/>
                  <a:pt x="42" y="7"/>
                </a:cubicBezTo>
                <a:cubicBezTo>
                  <a:pt x="42" y="25"/>
                  <a:pt x="27" y="37"/>
                  <a:pt x="14" y="37"/>
                </a:cubicBezTo>
                <a:cubicBezTo>
                  <a:pt x="2" y="37"/>
                  <a:pt x="2" y="37"/>
                  <a:pt x="2" y="37"/>
                </a:cubicBezTo>
                <a:cubicBezTo>
                  <a:pt x="1" y="37"/>
                  <a:pt x="0" y="38"/>
                  <a:pt x="0" y="39"/>
                </a:cubicBezTo>
                <a:cubicBezTo>
                  <a:pt x="0" y="75"/>
                  <a:pt x="0" y="75"/>
                  <a:pt x="0" y="75"/>
                </a:cubicBezTo>
                <a:cubicBezTo>
                  <a:pt x="0" y="76"/>
                  <a:pt x="1" y="77"/>
                  <a:pt x="2" y="77"/>
                </a:cubicBezTo>
                <a:cubicBezTo>
                  <a:pt x="20" y="77"/>
                  <a:pt x="27" y="80"/>
                  <a:pt x="32" y="82"/>
                </a:cubicBezTo>
                <a:cubicBezTo>
                  <a:pt x="35" y="83"/>
                  <a:pt x="39" y="85"/>
                  <a:pt x="46" y="85"/>
                </a:cubicBezTo>
                <a:cubicBezTo>
                  <a:pt x="72" y="85"/>
                  <a:pt x="72" y="85"/>
                  <a:pt x="72" y="85"/>
                </a:cubicBezTo>
                <a:cubicBezTo>
                  <a:pt x="76" y="85"/>
                  <a:pt x="80" y="81"/>
                  <a:pt x="80" y="77"/>
                </a:cubicBezTo>
                <a:cubicBezTo>
                  <a:pt x="80" y="75"/>
                  <a:pt x="79" y="74"/>
                  <a:pt x="79" y="73"/>
                </a:cubicBezTo>
                <a:cubicBezTo>
                  <a:pt x="82" y="71"/>
                  <a:pt x="84" y="68"/>
                  <a:pt x="84" y="65"/>
                </a:cubicBezTo>
                <a:cubicBezTo>
                  <a:pt x="84" y="63"/>
                  <a:pt x="83" y="62"/>
                  <a:pt x="83" y="61"/>
                </a:cubicBezTo>
                <a:cubicBezTo>
                  <a:pt x="86" y="59"/>
                  <a:pt x="88" y="56"/>
                  <a:pt x="88" y="53"/>
                </a:cubicBezTo>
                <a:cubicBezTo>
                  <a:pt x="88" y="51"/>
                  <a:pt x="87" y="50"/>
                  <a:pt x="87" y="49"/>
                </a:cubicBezTo>
                <a:cubicBezTo>
                  <a:pt x="90" y="47"/>
                  <a:pt x="92" y="44"/>
                  <a:pt x="92" y="41"/>
                </a:cubicBezTo>
                <a:close/>
              </a:path>
            </a:pathLst>
          </a:custGeom>
          <a:solidFill>
            <a:schemeClr val="bg1">
              <a:lumMod val="85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8F1FD14-12BF-413D-BB14-2D5EF9D56BA1}"/>
              </a:ext>
            </a:extLst>
          </p:cNvPr>
          <p:cNvGrpSpPr/>
          <p:nvPr/>
        </p:nvGrpSpPr>
        <p:grpSpPr>
          <a:xfrm>
            <a:off x="2067151" y="5567068"/>
            <a:ext cx="360363" cy="361951"/>
            <a:chOff x="7718425" y="3248025"/>
            <a:chExt cx="360363" cy="361951"/>
          </a:xfrm>
          <a:solidFill>
            <a:schemeClr val="bg1">
              <a:lumMod val="85000"/>
              <a:alpha val="65000"/>
            </a:schemeClr>
          </a:solidFill>
        </p:grpSpPr>
        <p:sp>
          <p:nvSpPr>
            <p:cNvPr id="69" name="Freeform 63">
              <a:extLst>
                <a:ext uri="{FF2B5EF4-FFF2-40B4-BE49-F238E27FC236}">
                  <a16:creationId xmlns:a16="http://schemas.microsoft.com/office/drawing/2014/main" id="{931AC4B8-AC68-42EA-94D6-B38B0D9044A2}"/>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4">
              <a:extLst>
                <a:ext uri="{FF2B5EF4-FFF2-40B4-BE49-F238E27FC236}">
                  <a16:creationId xmlns:a16="http://schemas.microsoft.com/office/drawing/2014/main" id="{1E77F38A-5C53-4ADD-8A81-D84540075E44}"/>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5">
              <a:extLst>
                <a:ext uri="{FF2B5EF4-FFF2-40B4-BE49-F238E27FC236}">
                  <a16:creationId xmlns:a16="http://schemas.microsoft.com/office/drawing/2014/main" id="{F5A17C85-629B-4DA6-A463-5C8EEF52BBDA}"/>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6">
              <a:extLst>
                <a:ext uri="{FF2B5EF4-FFF2-40B4-BE49-F238E27FC236}">
                  <a16:creationId xmlns:a16="http://schemas.microsoft.com/office/drawing/2014/main" id="{2FF78742-3E70-4729-AAF6-FBB70596EF54}"/>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0" name="Oval 59">
            <a:extLst>
              <a:ext uri="{FF2B5EF4-FFF2-40B4-BE49-F238E27FC236}">
                <a16:creationId xmlns:a16="http://schemas.microsoft.com/office/drawing/2014/main" id="{37007A2F-211E-4C04-99AB-CCDC967D7B74}"/>
              </a:ext>
            </a:extLst>
          </p:cNvPr>
          <p:cNvSpPr/>
          <p:nvPr/>
        </p:nvSpPr>
        <p:spPr>
          <a:xfrm>
            <a:off x="1875857" y="1536747"/>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7">
            <a:extLst>
              <a:ext uri="{FF2B5EF4-FFF2-40B4-BE49-F238E27FC236}">
                <a16:creationId xmlns:a16="http://schemas.microsoft.com/office/drawing/2014/main" id="{172A261F-2565-4BBC-85C1-3E650E5C95E4}"/>
              </a:ext>
            </a:extLst>
          </p:cNvPr>
          <p:cNvSpPr>
            <a:spLocks noEditPoints="1"/>
          </p:cNvSpPr>
          <p:nvPr/>
        </p:nvSpPr>
        <p:spPr bwMode="auto">
          <a:xfrm>
            <a:off x="2067151" y="1727247"/>
            <a:ext cx="360363" cy="361950"/>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lumMod val="85000"/>
              <a:alpha val="66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Oval 61">
            <a:extLst>
              <a:ext uri="{FF2B5EF4-FFF2-40B4-BE49-F238E27FC236}">
                <a16:creationId xmlns:a16="http://schemas.microsoft.com/office/drawing/2014/main" id="{2E00B61F-2FFF-43EB-A522-EF7CB236572F}"/>
              </a:ext>
            </a:extLst>
          </p:cNvPr>
          <p:cNvSpPr/>
          <p:nvPr/>
        </p:nvSpPr>
        <p:spPr>
          <a:xfrm>
            <a:off x="1875857" y="3461865"/>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7">
            <a:extLst>
              <a:ext uri="{FF2B5EF4-FFF2-40B4-BE49-F238E27FC236}">
                <a16:creationId xmlns:a16="http://schemas.microsoft.com/office/drawing/2014/main" id="{96F630E9-EB57-4CD4-9318-D072DF5F9266}"/>
              </a:ext>
            </a:extLst>
          </p:cNvPr>
          <p:cNvSpPr>
            <a:spLocks noEditPoints="1"/>
          </p:cNvSpPr>
          <p:nvPr/>
        </p:nvSpPr>
        <p:spPr bwMode="auto">
          <a:xfrm>
            <a:off x="2067151" y="3652365"/>
            <a:ext cx="360363" cy="361950"/>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lumMod val="85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Arc 57">
            <a:extLst>
              <a:ext uri="{FF2B5EF4-FFF2-40B4-BE49-F238E27FC236}">
                <a16:creationId xmlns:a16="http://schemas.microsoft.com/office/drawing/2014/main" id="{94285D9F-FFB5-4B37-BE45-16CF17027FC1}"/>
              </a:ext>
            </a:extLst>
          </p:cNvPr>
          <p:cNvSpPr/>
          <p:nvPr/>
        </p:nvSpPr>
        <p:spPr>
          <a:xfrm>
            <a:off x="3578892" y="1878830"/>
            <a:ext cx="3914778" cy="3914777"/>
          </a:xfrm>
          <a:prstGeom prst="arc">
            <a:avLst>
              <a:gd name="adj1" fmla="val 15825864"/>
              <a:gd name="adj2" fmla="val 1861738"/>
            </a:avLst>
          </a:prstGeom>
          <a:ln w="190500" cap="rnd">
            <a:solidFill>
              <a:srgbClr val="26AA83">
                <a:alpha val="24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C984273B-BB75-493F-BD26-62C7CE698236}"/>
              </a:ext>
            </a:extLst>
          </p:cNvPr>
          <p:cNvSpPr/>
          <p:nvPr/>
        </p:nvSpPr>
        <p:spPr>
          <a:xfrm>
            <a:off x="4265362" y="2565300"/>
            <a:ext cx="2541838" cy="2541836"/>
          </a:xfrm>
          <a:prstGeom prst="ellipse">
            <a:avLst/>
          </a:prstGeom>
          <a:solidFill>
            <a:srgbClr val="2220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bg1"/>
                </a:solidFill>
              </a:rPr>
              <a:t>Agile Development  Methodology</a:t>
            </a:r>
          </a:p>
        </p:txBody>
      </p:sp>
      <p:sp>
        <p:nvSpPr>
          <p:cNvPr id="4" name="Arc 3">
            <a:extLst>
              <a:ext uri="{FF2B5EF4-FFF2-40B4-BE49-F238E27FC236}">
                <a16:creationId xmlns:a16="http://schemas.microsoft.com/office/drawing/2014/main" id="{E8D8D63F-A0C4-4072-BCA0-F7149E6B594D}"/>
              </a:ext>
            </a:extLst>
          </p:cNvPr>
          <p:cNvSpPr/>
          <p:nvPr/>
        </p:nvSpPr>
        <p:spPr>
          <a:xfrm>
            <a:off x="3578892" y="1878830"/>
            <a:ext cx="3914778" cy="3914777"/>
          </a:xfrm>
          <a:prstGeom prst="arc">
            <a:avLst>
              <a:gd name="adj1" fmla="val 6394477"/>
              <a:gd name="adj2" fmla="val 20637602"/>
            </a:avLst>
          </a:prstGeom>
          <a:ln w="190500" cap="rnd">
            <a:solidFill>
              <a:srgbClr val="26AA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4601EC44-2756-48AB-9655-279EB44C9EE0}"/>
              </a:ext>
            </a:extLst>
          </p:cNvPr>
          <p:cNvSpPr/>
          <p:nvPr/>
        </p:nvSpPr>
        <p:spPr>
          <a:xfrm>
            <a:off x="4927565" y="5506063"/>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C6783C-4B17-4DF5-9A04-4626ADF1B584}"/>
              </a:ext>
            </a:extLst>
          </p:cNvPr>
          <p:cNvSpPr/>
          <p:nvPr/>
        </p:nvSpPr>
        <p:spPr>
          <a:xfrm>
            <a:off x="3641070" y="4546976"/>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927AF5-271E-40B0-BDEE-EF5996634C26}"/>
              </a:ext>
            </a:extLst>
          </p:cNvPr>
          <p:cNvSpPr/>
          <p:nvPr/>
        </p:nvSpPr>
        <p:spPr>
          <a:xfrm>
            <a:off x="3344387" y="3587888"/>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460888F-0B08-40A2-B3A8-D41DEF7CDE46}"/>
              </a:ext>
            </a:extLst>
          </p:cNvPr>
          <p:cNvSpPr/>
          <p:nvPr/>
        </p:nvSpPr>
        <p:spPr>
          <a:xfrm>
            <a:off x="3617571" y="2628800"/>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519C37-0A29-4AB4-92DB-1A2D2CDC0B8A}"/>
              </a:ext>
            </a:extLst>
          </p:cNvPr>
          <p:cNvSpPr/>
          <p:nvPr/>
        </p:nvSpPr>
        <p:spPr>
          <a:xfrm>
            <a:off x="5032954" y="1669712"/>
            <a:ext cx="483962" cy="483962"/>
          </a:xfrm>
          <a:prstGeom prst="ellipse">
            <a:avLst/>
          </a:prstGeom>
          <a:solidFill>
            <a:schemeClr val="bg1"/>
          </a:solidFill>
          <a:ln w="41275">
            <a:solidFill>
              <a:srgbClr val="26A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7A22E3-7CE0-465A-B9AD-6B6912F0220F}"/>
              </a:ext>
            </a:extLst>
          </p:cNvPr>
          <p:cNvSpPr/>
          <p:nvPr/>
        </p:nvSpPr>
        <p:spPr>
          <a:xfrm>
            <a:off x="5032954" y="5611452"/>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2EF36E-D415-4E09-8A85-3E1A8C1C7099}"/>
              </a:ext>
            </a:extLst>
          </p:cNvPr>
          <p:cNvSpPr/>
          <p:nvPr/>
        </p:nvSpPr>
        <p:spPr>
          <a:xfrm>
            <a:off x="3746459" y="4655837"/>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B9CFB8-5D72-4DF0-8027-5E779F4751CF}"/>
              </a:ext>
            </a:extLst>
          </p:cNvPr>
          <p:cNvSpPr/>
          <p:nvPr/>
        </p:nvSpPr>
        <p:spPr>
          <a:xfrm>
            <a:off x="3449776" y="3693277"/>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3B96BA-D227-452D-9EB2-8193B1B5E71B}"/>
              </a:ext>
            </a:extLst>
          </p:cNvPr>
          <p:cNvSpPr/>
          <p:nvPr/>
        </p:nvSpPr>
        <p:spPr>
          <a:xfrm>
            <a:off x="3722960" y="2734442"/>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60AA6E-65C0-4A62-AC06-C7ECD3919F6A}"/>
              </a:ext>
            </a:extLst>
          </p:cNvPr>
          <p:cNvSpPr/>
          <p:nvPr/>
        </p:nvSpPr>
        <p:spPr>
          <a:xfrm>
            <a:off x="5138343" y="1775101"/>
            <a:ext cx="273184" cy="273184"/>
          </a:xfrm>
          <a:prstGeom prst="ellipse">
            <a:avLst/>
          </a:prstGeom>
          <a:solidFill>
            <a:srgbClr val="EB523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130ED5F-3562-4681-9400-E3F618BDD034}"/>
              </a:ext>
            </a:extLst>
          </p:cNvPr>
          <p:cNvSpPr txBox="1"/>
          <p:nvPr/>
        </p:nvSpPr>
        <p:spPr>
          <a:xfrm>
            <a:off x="584200" y="1803607"/>
            <a:ext cx="1526540" cy="215444"/>
          </a:xfrm>
          <a:prstGeom prst="rect">
            <a:avLst/>
          </a:prstGeom>
          <a:noFill/>
        </p:spPr>
        <p:txBody>
          <a:bodyPr wrap="square" lIns="0" tIns="0" rIns="0" bIns="0" rtlCol="0" anchor="ctr">
            <a:spAutoFit/>
          </a:bodyPr>
          <a:lstStyle/>
          <a:p>
            <a:pPr algn="r"/>
            <a:r>
              <a:rPr lang="da-DK" sz="1400" b="1" dirty="0">
                <a:solidFill>
                  <a:srgbClr val="222021"/>
                </a:solidFill>
              </a:rPr>
              <a:t>Development</a:t>
            </a:r>
            <a:endParaRPr lang="en-US" sz="1400" b="1" dirty="0">
              <a:solidFill>
                <a:srgbClr val="222021"/>
              </a:solidFill>
            </a:endParaRPr>
          </a:p>
        </p:txBody>
      </p:sp>
      <p:sp>
        <p:nvSpPr>
          <p:cNvPr id="34" name="TextBox 33">
            <a:extLst>
              <a:ext uri="{FF2B5EF4-FFF2-40B4-BE49-F238E27FC236}">
                <a16:creationId xmlns:a16="http://schemas.microsoft.com/office/drawing/2014/main" id="{25ACCB89-535F-4631-90B7-A4AFB67B044B}"/>
              </a:ext>
            </a:extLst>
          </p:cNvPr>
          <p:cNvSpPr txBox="1"/>
          <p:nvPr/>
        </p:nvSpPr>
        <p:spPr>
          <a:xfrm>
            <a:off x="584200" y="2763311"/>
            <a:ext cx="1526540" cy="215444"/>
          </a:xfrm>
          <a:prstGeom prst="rect">
            <a:avLst/>
          </a:prstGeom>
          <a:noFill/>
        </p:spPr>
        <p:txBody>
          <a:bodyPr wrap="square" lIns="0" tIns="0" rIns="0" bIns="0" rtlCol="0" anchor="ctr">
            <a:spAutoFit/>
          </a:bodyPr>
          <a:lstStyle/>
          <a:p>
            <a:pPr algn="r"/>
            <a:r>
              <a:rPr lang="da-DK" sz="1400" b="1" dirty="0">
                <a:solidFill>
                  <a:srgbClr val="222021"/>
                </a:solidFill>
              </a:rPr>
              <a:t>Quality  Assurance</a:t>
            </a:r>
            <a:endParaRPr lang="en-US" sz="1400" b="1" dirty="0">
              <a:solidFill>
                <a:srgbClr val="222021"/>
              </a:solidFill>
            </a:endParaRPr>
          </a:p>
        </p:txBody>
      </p:sp>
      <p:sp>
        <p:nvSpPr>
          <p:cNvPr id="35" name="TextBox 34">
            <a:extLst>
              <a:ext uri="{FF2B5EF4-FFF2-40B4-BE49-F238E27FC236}">
                <a16:creationId xmlns:a16="http://schemas.microsoft.com/office/drawing/2014/main" id="{A4D3DF18-7DCE-45C4-B534-A0462120FAB5}"/>
              </a:ext>
            </a:extLst>
          </p:cNvPr>
          <p:cNvSpPr txBox="1"/>
          <p:nvPr/>
        </p:nvSpPr>
        <p:spPr>
          <a:xfrm>
            <a:off x="584200" y="3728495"/>
            <a:ext cx="1526540" cy="215444"/>
          </a:xfrm>
          <a:prstGeom prst="rect">
            <a:avLst/>
          </a:prstGeom>
          <a:noFill/>
        </p:spPr>
        <p:txBody>
          <a:bodyPr wrap="square" lIns="0" tIns="0" rIns="0" bIns="0" rtlCol="0" anchor="ctr">
            <a:spAutoFit/>
          </a:bodyPr>
          <a:lstStyle/>
          <a:p>
            <a:pPr algn="r"/>
            <a:r>
              <a:rPr lang="da-DK" sz="1400" b="1" dirty="0">
                <a:solidFill>
                  <a:srgbClr val="222021"/>
                </a:solidFill>
              </a:rPr>
              <a:t>Development</a:t>
            </a:r>
            <a:endParaRPr lang="en-US" sz="1400" b="1" dirty="0">
              <a:solidFill>
                <a:srgbClr val="222021"/>
              </a:solidFill>
            </a:endParaRPr>
          </a:p>
        </p:txBody>
      </p:sp>
      <p:sp>
        <p:nvSpPr>
          <p:cNvPr id="36" name="TextBox 35">
            <a:extLst>
              <a:ext uri="{FF2B5EF4-FFF2-40B4-BE49-F238E27FC236}">
                <a16:creationId xmlns:a16="http://schemas.microsoft.com/office/drawing/2014/main" id="{512B97FD-FCA9-4294-B384-8EB875C4A9D2}"/>
              </a:ext>
            </a:extLst>
          </p:cNvPr>
          <p:cNvSpPr txBox="1"/>
          <p:nvPr/>
        </p:nvSpPr>
        <p:spPr>
          <a:xfrm>
            <a:off x="584200" y="4684706"/>
            <a:ext cx="1526540" cy="215444"/>
          </a:xfrm>
          <a:prstGeom prst="rect">
            <a:avLst/>
          </a:prstGeom>
          <a:noFill/>
        </p:spPr>
        <p:txBody>
          <a:bodyPr wrap="square" lIns="0" tIns="0" rIns="0" bIns="0" rtlCol="0" anchor="ctr">
            <a:spAutoFit/>
          </a:bodyPr>
          <a:lstStyle/>
          <a:p>
            <a:pPr algn="r"/>
            <a:r>
              <a:rPr lang="da-DK" sz="1400" b="1" dirty="0">
                <a:solidFill>
                  <a:srgbClr val="222021"/>
                </a:solidFill>
              </a:rPr>
              <a:t>Design</a:t>
            </a:r>
            <a:endParaRPr lang="en-US" sz="1400" b="1" dirty="0">
              <a:solidFill>
                <a:srgbClr val="222021"/>
              </a:solidFill>
            </a:endParaRPr>
          </a:p>
        </p:txBody>
      </p:sp>
      <p:sp>
        <p:nvSpPr>
          <p:cNvPr id="37" name="TextBox 36">
            <a:extLst>
              <a:ext uri="{FF2B5EF4-FFF2-40B4-BE49-F238E27FC236}">
                <a16:creationId xmlns:a16="http://schemas.microsoft.com/office/drawing/2014/main" id="{FB131F83-ABD3-4F84-9252-D299B9EEBD24}"/>
              </a:ext>
            </a:extLst>
          </p:cNvPr>
          <p:cNvSpPr txBox="1"/>
          <p:nvPr/>
        </p:nvSpPr>
        <p:spPr>
          <a:xfrm>
            <a:off x="584200" y="5640322"/>
            <a:ext cx="1526540" cy="215444"/>
          </a:xfrm>
          <a:prstGeom prst="rect">
            <a:avLst/>
          </a:prstGeom>
          <a:noFill/>
        </p:spPr>
        <p:txBody>
          <a:bodyPr wrap="square" lIns="0" tIns="0" rIns="0" bIns="0" rtlCol="0" anchor="ctr">
            <a:spAutoFit/>
          </a:bodyPr>
          <a:lstStyle/>
          <a:p>
            <a:pPr algn="r"/>
            <a:r>
              <a:rPr lang="da-DK" sz="1400" b="1" dirty="0">
                <a:solidFill>
                  <a:srgbClr val="222021"/>
                </a:solidFill>
              </a:rPr>
              <a:t>Brainstorm</a:t>
            </a:r>
            <a:endParaRPr lang="en-US" sz="1400" b="1" dirty="0">
              <a:solidFill>
                <a:srgbClr val="222021"/>
              </a:solidFill>
            </a:endParaRPr>
          </a:p>
        </p:txBody>
      </p:sp>
      <p:sp>
        <p:nvSpPr>
          <p:cNvPr id="59" name="Oval 58">
            <a:extLst>
              <a:ext uri="{FF2B5EF4-FFF2-40B4-BE49-F238E27FC236}">
                <a16:creationId xmlns:a16="http://schemas.microsoft.com/office/drawing/2014/main" id="{2EAA6275-DC08-4659-9DE6-8F565C37DE03}"/>
              </a:ext>
            </a:extLst>
          </p:cNvPr>
          <p:cNvSpPr/>
          <p:nvPr/>
        </p:nvSpPr>
        <p:spPr>
          <a:xfrm>
            <a:off x="9862406" y="3846927"/>
            <a:ext cx="1200199" cy="1200199"/>
          </a:xfrm>
          <a:prstGeom prst="ellipse">
            <a:avLst/>
          </a:prstGeom>
          <a:solidFill>
            <a:srgbClr val="26AA83"/>
          </a:solidFill>
          <a:ln w="79375">
            <a:solidFill>
              <a:srgbClr val="EB5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DE221609-C5B0-4C40-89D7-1D0A5A0FE5A8}"/>
              </a:ext>
            </a:extLst>
          </p:cNvPr>
          <p:cNvGrpSpPr/>
          <p:nvPr/>
        </p:nvGrpSpPr>
        <p:grpSpPr>
          <a:xfrm>
            <a:off x="10158163" y="4192291"/>
            <a:ext cx="608685" cy="509471"/>
            <a:chOff x="2670175" y="2916238"/>
            <a:chExt cx="360363" cy="301626"/>
          </a:xfrm>
          <a:solidFill>
            <a:schemeClr val="bg1"/>
          </a:solidFill>
        </p:grpSpPr>
        <p:sp>
          <p:nvSpPr>
            <p:cNvPr id="83" name="Freeform 62">
              <a:extLst>
                <a:ext uri="{FF2B5EF4-FFF2-40B4-BE49-F238E27FC236}">
                  <a16:creationId xmlns:a16="http://schemas.microsoft.com/office/drawing/2014/main" id="{20DFBBC5-56D5-4939-8486-DA85383A4F8F}"/>
                </a:ext>
              </a:extLst>
            </p:cNvPr>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45">
              <a:extLst>
                <a:ext uri="{FF2B5EF4-FFF2-40B4-BE49-F238E27FC236}">
                  <a16:creationId xmlns:a16="http://schemas.microsoft.com/office/drawing/2014/main" id="{44F77914-90CB-49CC-BAF8-7DFD304B9D37}"/>
                </a:ext>
              </a:extLst>
            </p:cNvPr>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46">
              <a:extLst>
                <a:ext uri="{FF2B5EF4-FFF2-40B4-BE49-F238E27FC236}">
                  <a16:creationId xmlns:a16="http://schemas.microsoft.com/office/drawing/2014/main" id="{B30700D1-A57E-4C2D-975F-7FB2A5C65A55}"/>
                </a:ext>
              </a:extLst>
            </p:cNvPr>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extBox 85">
            <a:extLst>
              <a:ext uri="{FF2B5EF4-FFF2-40B4-BE49-F238E27FC236}">
                <a16:creationId xmlns:a16="http://schemas.microsoft.com/office/drawing/2014/main" id="{D7D79E44-E7D9-47C7-83AA-B1D2D8C46525}"/>
              </a:ext>
            </a:extLst>
          </p:cNvPr>
          <p:cNvSpPr txBox="1"/>
          <p:nvPr/>
        </p:nvSpPr>
        <p:spPr>
          <a:xfrm>
            <a:off x="7709082" y="4588296"/>
            <a:ext cx="763270" cy="430887"/>
          </a:xfrm>
          <a:prstGeom prst="rect">
            <a:avLst/>
          </a:prstGeom>
          <a:noFill/>
        </p:spPr>
        <p:txBody>
          <a:bodyPr wrap="square" lIns="0" tIns="0" rIns="0" bIns="0" rtlCol="0" anchor="ctr">
            <a:spAutoFit/>
          </a:bodyPr>
          <a:lstStyle/>
          <a:p>
            <a:r>
              <a:rPr lang="da-DK" sz="1400" b="1" dirty="0">
                <a:solidFill>
                  <a:srgbClr val="222021"/>
                </a:solidFill>
              </a:rPr>
              <a:t>Next Iteration</a:t>
            </a:r>
            <a:endParaRPr lang="en-US" sz="1400" b="1" dirty="0">
              <a:solidFill>
                <a:srgbClr val="222021"/>
              </a:solidFill>
            </a:endParaRPr>
          </a:p>
        </p:txBody>
      </p:sp>
      <p:sp>
        <p:nvSpPr>
          <p:cNvPr id="87" name="Oval 86">
            <a:extLst>
              <a:ext uri="{FF2B5EF4-FFF2-40B4-BE49-F238E27FC236}">
                <a16:creationId xmlns:a16="http://schemas.microsoft.com/office/drawing/2014/main" id="{9DA0FC9E-B185-4F59-917F-376480F687E3}"/>
              </a:ext>
            </a:extLst>
          </p:cNvPr>
          <p:cNvSpPr/>
          <p:nvPr/>
        </p:nvSpPr>
        <p:spPr>
          <a:xfrm>
            <a:off x="6968055" y="4546976"/>
            <a:ext cx="483962" cy="483962"/>
          </a:xfrm>
          <a:prstGeom prst="ellipse">
            <a:avLst/>
          </a:prstGeom>
          <a:solidFill>
            <a:srgbClr val="FFFFFF"/>
          </a:solidFill>
          <a:ln w="41275">
            <a:solidFill>
              <a:srgbClr val="CBEB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7AFB5B9-8C7C-4E72-98F6-C3F52B0331A6}"/>
              </a:ext>
            </a:extLst>
          </p:cNvPr>
          <p:cNvSpPr/>
          <p:nvPr/>
        </p:nvSpPr>
        <p:spPr>
          <a:xfrm>
            <a:off x="7073444" y="4655837"/>
            <a:ext cx="273184" cy="273184"/>
          </a:xfrm>
          <a:prstGeom prst="ellipse">
            <a:avLst/>
          </a:prstGeom>
          <a:solidFill>
            <a:srgbClr val="F8B7AA"/>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E548E2FB-E45B-4A2F-B64C-EBF6E8AF33D1}"/>
              </a:ext>
            </a:extLst>
          </p:cNvPr>
          <p:cNvSpPr txBox="1"/>
          <p:nvPr/>
        </p:nvSpPr>
        <p:spPr>
          <a:xfrm>
            <a:off x="10080870" y="3213556"/>
            <a:ext cx="763270" cy="430887"/>
          </a:xfrm>
          <a:prstGeom prst="rect">
            <a:avLst/>
          </a:prstGeom>
          <a:noFill/>
        </p:spPr>
        <p:txBody>
          <a:bodyPr wrap="square" lIns="0" tIns="0" rIns="0" bIns="0" rtlCol="0" anchor="ctr">
            <a:spAutoFit/>
          </a:bodyPr>
          <a:lstStyle/>
          <a:p>
            <a:pPr algn="ctr"/>
            <a:r>
              <a:rPr lang="da-DK" sz="1400" b="1" dirty="0">
                <a:solidFill>
                  <a:srgbClr val="222021"/>
                </a:solidFill>
              </a:rPr>
              <a:t>Delivered to Client</a:t>
            </a:r>
            <a:endParaRPr lang="en-US" sz="1400" b="1" dirty="0">
              <a:solidFill>
                <a:srgbClr val="222021"/>
              </a:solidFill>
            </a:endParaRPr>
          </a:p>
        </p:txBody>
      </p:sp>
      <p:pic>
        <p:nvPicPr>
          <p:cNvPr id="92" name="Picture 91">
            <a:extLst>
              <a:ext uri="{FF2B5EF4-FFF2-40B4-BE49-F238E27FC236}">
                <a16:creationId xmlns:a16="http://schemas.microsoft.com/office/drawing/2014/main" id="{128AA7DC-28B7-4124-93BA-FCD26DA5F012}"/>
              </a:ext>
            </a:extLst>
          </p:cNvPr>
          <p:cNvPicPr>
            <a:picLocks noChangeAspect="1"/>
          </p:cNvPicPr>
          <p:nvPr/>
        </p:nvPicPr>
        <p:blipFill>
          <a:blip r:embed="rId3"/>
          <a:stretch>
            <a:fillRect/>
          </a:stretch>
        </p:blipFill>
        <p:spPr>
          <a:xfrm>
            <a:off x="8614030" y="2331339"/>
            <a:ext cx="716286" cy="2294377"/>
          </a:xfrm>
          <a:prstGeom prst="rect">
            <a:avLst/>
          </a:prstGeom>
        </p:spPr>
      </p:pic>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17</a:t>
            </a:fld>
            <a:endParaRPr lang="en-US" dirty="0"/>
          </a:p>
        </p:txBody>
      </p:sp>
    </p:spTree>
    <p:extLst>
      <p:ext uri="{BB962C8B-B14F-4D97-AF65-F5344CB8AC3E}">
        <p14:creationId xmlns:p14="http://schemas.microsoft.com/office/powerpoint/2010/main" val="135073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749147" y="720198"/>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References</a:t>
            </a:r>
          </a:p>
        </p:txBody>
      </p:sp>
      <p:sp>
        <p:nvSpPr>
          <p:cNvPr id="23" name="Rectangle 22">
            <a:extLst>
              <a:ext uri="{FF2B5EF4-FFF2-40B4-BE49-F238E27FC236}">
                <a16:creationId xmlns:a16="http://schemas.microsoft.com/office/drawing/2014/main" id="{C63B2F05-B9A4-42FA-9DE1-4E4B120E90EB}"/>
              </a:ext>
            </a:extLst>
          </p:cNvPr>
          <p:cNvSpPr/>
          <p:nvPr/>
        </p:nvSpPr>
        <p:spPr>
          <a:xfrm>
            <a:off x="749148" y="2351591"/>
            <a:ext cx="10642302" cy="430887"/>
          </a:xfrm>
          <a:prstGeom prst="rect">
            <a:avLst/>
          </a:prstGeom>
        </p:spPr>
        <p:txBody>
          <a:bodyPr wrap="square" lIns="0" tIns="0" rIns="0" bIns="0">
            <a:spAutoFit/>
          </a:bodyPr>
          <a:lstStyle/>
          <a:p>
            <a:pPr lvl="0">
              <a:defRPr/>
            </a:pPr>
            <a:r>
              <a:rPr lang="en-US" sz="1400" dirty="0">
                <a:solidFill>
                  <a:srgbClr val="083D65"/>
                </a:solidFill>
              </a:rPr>
              <a:t>1. "The Use of Knowledge in Society" By Friedrich A. Hayek</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lvl="0">
              <a:defRPr/>
            </a:pPr>
            <a:r>
              <a:rPr lang="tr-TR" sz="1400" dirty="0">
                <a:hlinkClick r:id="rId2"/>
              </a:rPr>
              <a:t>https://www.econlib.org/library/Essays/hykKnw.html?chapter_num=1#book-reader</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42DB617-A491-DD4E-AC10-79238C7BD8F7}"/>
              </a:ext>
            </a:extLst>
          </p:cNvPr>
          <p:cNvSpPr/>
          <p:nvPr/>
        </p:nvSpPr>
        <p:spPr>
          <a:xfrm>
            <a:off x="762351" y="3023309"/>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83D65"/>
                </a:solidFill>
                <a:latin typeface="Calibri" panose="020F0502020204030204"/>
              </a:rPr>
              <a:t>2</a:t>
            </a: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 Agile Manifesto</a:t>
            </a:r>
          </a:p>
          <a:p>
            <a:pPr lvl="0">
              <a:defRPr/>
            </a:pPr>
            <a:r>
              <a:rPr lang="tr-TR" sz="1400" dirty="0">
                <a:hlinkClick r:id="rId3"/>
              </a:rPr>
              <a:t>http://agilemanifesto.org/principles.html</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77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B163B9CA-B626-4FC8-9BEA-AD5062A97125}"/>
              </a:ext>
            </a:extLst>
          </p:cNvPr>
          <p:cNvSpPr>
            <a:spLocks/>
          </p:cNvSpPr>
          <p:nvPr/>
        </p:nvSpPr>
        <p:spPr bwMode="auto">
          <a:xfrm flipH="1">
            <a:off x="3149600" y="-2419093"/>
            <a:ext cx="9042400" cy="9277092"/>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CBEBE1"/>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0EEE9969-D21B-4551-854D-C6F52627DDBF}"/>
              </a:ext>
            </a:extLst>
          </p:cNvPr>
          <p:cNvSpPr>
            <a:spLocks/>
          </p:cNvSpPr>
          <p:nvPr/>
        </p:nvSpPr>
        <p:spPr bwMode="auto">
          <a:xfrm flipV="1">
            <a:off x="0" y="2219453"/>
            <a:ext cx="6299200" cy="6462693"/>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F8B7AA"/>
              </a:gs>
              <a:gs pos="51000">
                <a:srgbClr val="EB5232"/>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F930A7-550A-4D24-9D9E-268AD520232F}"/>
              </a:ext>
            </a:extLst>
          </p:cNvPr>
          <p:cNvSpPr txBox="1"/>
          <p:nvPr/>
        </p:nvSpPr>
        <p:spPr>
          <a:xfrm>
            <a:off x="2901950" y="2813450"/>
            <a:ext cx="6388100" cy="1231106"/>
          </a:xfrm>
          <a:prstGeom prst="rect">
            <a:avLst/>
          </a:prstGeom>
          <a:noFill/>
        </p:spPr>
        <p:txBody>
          <a:bodyPr wrap="square" lIns="0" tIns="0" rIns="0" bIns="0" rtlCol="0" anchor="ctr">
            <a:spAutoFit/>
          </a:bodyPr>
          <a:lstStyle/>
          <a:p>
            <a:pPr algn="ctr"/>
            <a:r>
              <a:rPr lang="en-US" sz="8000" b="1" dirty="0">
                <a:solidFill>
                  <a:schemeClr val="bg1"/>
                </a:solidFill>
                <a:latin typeface="+mj-lt"/>
              </a:rPr>
              <a:t>THANK YOU</a:t>
            </a:r>
            <a:endParaRPr lang="id-ID" sz="8000" b="1" dirty="0">
              <a:solidFill>
                <a:schemeClr val="bg1"/>
              </a:solidFill>
              <a:latin typeface="+mj-lt"/>
            </a:endParaRPr>
          </a:p>
        </p:txBody>
      </p:sp>
      <p:grpSp>
        <p:nvGrpSpPr>
          <p:cNvPr id="18" name="Group 17">
            <a:extLst>
              <a:ext uri="{FF2B5EF4-FFF2-40B4-BE49-F238E27FC236}">
                <a16:creationId xmlns:a16="http://schemas.microsoft.com/office/drawing/2014/main" id="{2D275205-DE2E-4A19-A41D-6348169134E4}"/>
              </a:ext>
            </a:extLst>
          </p:cNvPr>
          <p:cNvGrpSpPr/>
          <p:nvPr/>
        </p:nvGrpSpPr>
        <p:grpSpPr>
          <a:xfrm>
            <a:off x="6603876" y="-1713841"/>
            <a:ext cx="2824788" cy="2820195"/>
            <a:chOff x="9614862" y="3675063"/>
            <a:chExt cx="1952625" cy="1949450"/>
          </a:xfrm>
          <a:solidFill>
            <a:schemeClr val="bg1">
              <a:alpha val="18000"/>
            </a:schemeClr>
          </a:solidFill>
        </p:grpSpPr>
        <p:sp>
          <p:nvSpPr>
            <p:cNvPr id="16" name="Freeform 6">
              <a:extLst>
                <a:ext uri="{FF2B5EF4-FFF2-40B4-BE49-F238E27FC236}">
                  <a16:creationId xmlns:a16="http://schemas.microsoft.com/office/drawing/2014/main" id="{25E66DF1-0ECE-41A4-B610-F26F25D876D7}"/>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B4D7AFE9-6B6D-4F58-8E97-42C8D4D30A04}"/>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CB51E4CB-40F6-4999-86C3-9AA7803CF4A7}"/>
              </a:ext>
            </a:extLst>
          </p:cNvPr>
          <p:cNvGrpSpPr/>
          <p:nvPr/>
        </p:nvGrpSpPr>
        <p:grpSpPr>
          <a:xfrm>
            <a:off x="9428664" y="-930474"/>
            <a:ext cx="4366574" cy="4359474"/>
            <a:chOff x="9614862" y="3675063"/>
            <a:chExt cx="1952625" cy="1949450"/>
          </a:xfrm>
          <a:solidFill>
            <a:schemeClr val="bg1">
              <a:alpha val="18000"/>
            </a:schemeClr>
          </a:solidFill>
        </p:grpSpPr>
        <p:sp>
          <p:nvSpPr>
            <p:cNvPr id="23" name="Freeform 6">
              <a:extLst>
                <a:ext uri="{FF2B5EF4-FFF2-40B4-BE49-F238E27FC236}">
                  <a16:creationId xmlns:a16="http://schemas.microsoft.com/office/drawing/2014/main" id="{56573D84-65AD-4FDF-8784-92C82547B904}"/>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65C26B95-C0EF-42EB-BA6C-9984D2995468}"/>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93982A0E-46FA-4C41-B5CA-15BC64C7D565}"/>
              </a:ext>
            </a:extLst>
          </p:cNvPr>
          <p:cNvGrpSpPr/>
          <p:nvPr/>
        </p:nvGrpSpPr>
        <p:grpSpPr>
          <a:xfrm>
            <a:off x="-1179804" y="3092522"/>
            <a:ext cx="4366574" cy="4359474"/>
            <a:chOff x="9614862" y="3675063"/>
            <a:chExt cx="1952625" cy="1949450"/>
          </a:xfrm>
          <a:solidFill>
            <a:schemeClr val="bg1">
              <a:alpha val="6000"/>
            </a:schemeClr>
          </a:solidFill>
        </p:grpSpPr>
        <p:sp>
          <p:nvSpPr>
            <p:cNvPr id="26" name="Freeform 6">
              <a:extLst>
                <a:ext uri="{FF2B5EF4-FFF2-40B4-BE49-F238E27FC236}">
                  <a16:creationId xmlns:a16="http://schemas.microsoft.com/office/drawing/2014/main" id="{AED4E1C9-B06C-4D3C-87FE-23CC33A7F0DD}"/>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5CE2DF4E-F450-4925-842B-E8093AEB146D}"/>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1D796A05-699F-49E4-A55B-71856D1E1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397" y="913954"/>
            <a:ext cx="2219589" cy="3170842"/>
          </a:xfrm>
          <a:prstGeom prst="rect">
            <a:avLst/>
          </a:prstGeom>
        </p:spPr>
      </p:pic>
    </p:spTree>
    <p:extLst>
      <p:ext uri="{BB962C8B-B14F-4D97-AF65-F5344CB8AC3E}">
        <p14:creationId xmlns:p14="http://schemas.microsoft.com/office/powerpoint/2010/main" val="144862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What is Agile?</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2</a:t>
            </a:fld>
            <a:endParaRPr lang="en-US" dirty="0"/>
          </a:p>
        </p:txBody>
      </p:sp>
      <p:pic>
        <p:nvPicPr>
          <p:cNvPr id="20" name="Picture 19">
            <a:extLst>
              <a:ext uri="{FF2B5EF4-FFF2-40B4-BE49-F238E27FC236}">
                <a16:creationId xmlns:a16="http://schemas.microsoft.com/office/drawing/2014/main" id="{C90A931A-1EE7-9A45-AFBA-26906B8A4AED}"/>
              </a:ext>
            </a:extLst>
          </p:cNvPr>
          <p:cNvPicPr>
            <a:picLocks noChangeAspect="1"/>
          </p:cNvPicPr>
          <p:nvPr/>
        </p:nvPicPr>
        <p:blipFill>
          <a:blip r:embed="rId3"/>
          <a:stretch>
            <a:fillRect/>
          </a:stretch>
        </p:blipFill>
        <p:spPr>
          <a:xfrm>
            <a:off x="727113" y="1069974"/>
            <a:ext cx="10961783" cy="4970751"/>
          </a:xfrm>
          <a:prstGeom prst="rect">
            <a:avLst/>
          </a:prstGeom>
        </p:spPr>
      </p:pic>
    </p:spTree>
    <p:extLst>
      <p:ext uri="{BB962C8B-B14F-4D97-AF65-F5344CB8AC3E}">
        <p14:creationId xmlns:p14="http://schemas.microsoft.com/office/powerpoint/2010/main" val="276849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5FD-0329-4F3D-AA39-B03CDB231A8A}"/>
              </a:ext>
            </a:extLst>
          </p:cNvPr>
          <p:cNvSpPr>
            <a:spLocks noGrp="1"/>
          </p:cNvSpPr>
          <p:nvPr>
            <p:ph type="title"/>
          </p:nvPr>
        </p:nvSpPr>
        <p:spPr/>
        <p:txBody>
          <a:bodyPr/>
          <a:lstStyle/>
          <a:p>
            <a:r>
              <a:rPr lang="en-US" dirty="0"/>
              <a:t>What is Agile?</a:t>
            </a:r>
          </a:p>
        </p:txBody>
      </p:sp>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3</a:t>
            </a:fld>
            <a:endParaRPr lang="en-US" dirty="0"/>
          </a:p>
        </p:txBody>
      </p:sp>
      <p:pic>
        <p:nvPicPr>
          <p:cNvPr id="3" name="Picture 2">
            <a:extLst>
              <a:ext uri="{FF2B5EF4-FFF2-40B4-BE49-F238E27FC236}">
                <a16:creationId xmlns:a16="http://schemas.microsoft.com/office/drawing/2014/main" id="{3D76F411-BCE0-B04C-88DA-F72D19C10D99}"/>
              </a:ext>
            </a:extLst>
          </p:cNvPr>
          <p:cNvPicPr>
            <a:picLocks noChangeAspect="1"/>
          </p:cNvPicPr>
          <p:nvPr/>
        </p:nvPicPr>
        <p:blipFill>
          <a:blip r:embed="rId3"/>
          <a:stretch>
            <a:fillRect/>
          </a:stretch>
        </p:blipFill>
        <p:spPr>
          <a:xfrm>
            <a:off x="1035890" y="1671930"/>
            <a:ext cx="10331753" cy="3408413"/>
          </a:xfrm>
          <a:prstGeom prst="rect">
            <a:avLst/>
          </a:prstGeom>
        </p:spPr>
      </p:pic>
    </p:spTree>
    <p:extLst>
      <p:ext uri="{BB962C8B-B14F-4D97-AF65-F5344CB8AC3E}">
        <p14:creationId xmlns:p14="http://schemas.microsoft.com/office/powerpoint/2010/main" val="2618840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998113"/>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Our highest priority is to satisfy the customer through early and continuous delivery of valuable software.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357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782669"/>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Welcome changing requirements, even late in development. Agile processes harness change for the customer's competitive advantage.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1742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32751" y="2998113"/>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Welcome changing requirements, even late in development. Agile processes harness change for the customer's competitive advantage.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B292B92A-F33C-6A40-857C-E69B5C960FA2}"/>
              </a:ext>
            </a:extLst>
          </p:cNvPr>
          <p:cNvPicPr>
            <a:picLocks noChangeAspect="1"/>
          </p:cNvPicPr>
          <p:nvPr/>
        </p:nvPicPr>
        <p:blipFill>
          <a:blip r:embed="rId3"/>
          <a:stretch>
            <a:fillRect/>
          </a:stretch>
        </p:blipFill>
        <p:spPr>
          <a:xfrm>
            <a:off x="405788" y="90"/>
            <a:ext cx="11380424" cy="6857910"/>
          </a:xfrm>
          <a:prstGeom prst="rect">
            <a:avLst/>
          </a:prstGeom>
        </p:spPr>
      </p:pic>
    </p:spTree>
    <p:extLst>
      <p:ext uri="{BB962C8B-B14F-4D97-AF65-F5344CB8AC3E}">
        <p14:creationId xmlns:p14="http://schemas.microsoft.com/office/powerpoint/2010/main" val="360806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9" y="2136338"/>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Deliver working software frequently, from a </a:t>
            </a:r>
          </a:p>
          <a:p>
            <a:pPr lvl="0" algn="ctr">
              <a:defRPr/>
            </a:pPr>
            <a:r>
              <a:rPr lang="en-US" sz="2800" b="1" dirty="0">
                <a:solidFill>
                  <a:srgbClr val="083D65"/>
                </a:solidFill>
                <a:latin typeface="Segoe UI" panose="020B0502040204020203" pitchFamily="34" charset="0"/>
                <a:cs typeface="Segoe UI" panose="020B0502040204020203" pitchFamily="34" charset="0"/>
              </a:rPr>
              <a:t>couple of weeks to a couple of months, with a </a:t>
            </a:r>
          </a:p>
          <a:p>
            <a:pPr lvl="0" algn="ctr">
              <a:defRPr/>
            </a:pPr>
            <a:r>
              <a:rPr lang="en-US" sz="2800" b="1" dirty="0">
                <a:solidFill>
                  <a:srgbClr val="083D65"/>
                </a:solidFill>
                <a:latin typeface="Segoe UI" panose="020B0502040204020203" pitchFamily="34" charset="0"/>
                <a:cs typeface="Segoe UI" panose="020B0502040204020203" pitchFamily="34" charset="0"/>
              </a:rPr>
              <a:t>preference to the shorter timescale.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6140171B-4EFB-3042-8229-D0E96EACF99B}"/>
              </a:ext>
            </a:extLst>
          </p:cNvPr>
          <p:cNvPicPr>
            <a:picLocks noChangeAspect="1"/>
          </p:cNvPicPr>
          <p:nvPr/>
        </p:nvPicPr>
        <p:blipFill>
          <a:blip r:embed="rId3"/>
          <a:stretch>
            <a:fillRect/>
          </a:stretch>
        </p:blipFill>
        <p:spPr>
          <a:xfrm>
            <a:off x="4713662" y="4430599"/>
            <a:ext cx="2764676" cy="2352101"/>
          </a:xfrm>
          <a:prstGeom prst="rect">
            <a:avLst/>
          </a:prstGeom>
        </p:spPr>
      </p:pic>
    </p:spTree>
    <p:extLst>
      <p:ext uri="{BB962C8B-B14F-4D97-AF65-F5344CB8AC3E}">
        <p14:creationId xmlns:p14="http://schemas.microsoft.com/office/powerpoint/2010/main" val="380798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FE7E6D-0DC1-404F-9634-670F57A8320E}"/>
              </a:ext>
            </a:extLst>
          </p:cNvPr>
          <p:cNvPicPr>
            <a:picLocks noChangeAspect="1"/>
          </p:cNvPicPr>
          <p:nvPr/>
        </p:nvPicPr>
        <p:blipFill>
          <a:blip r:embed="rId3"/>
          <a:stretch>
            <a:fillRect/>
          </a:stretch>
        </p:blipFill>
        <p:spPr>
          <a:xfrm>
            <a:off x="2617957" y="2371382"/>
            <a:ext cx="6956083" cy="4173649"/>
          </a:xfrm>
          <a:prstGeom prst="rect">
            <a:avLst/>
          </a:prstGeom>
        </p:spPr>
      </p:pic>
      <p:sp>
        <p:nvSpPr>
          <p:cNvPr id="22" name="Rectangle 21">
            <a:extLst>
              <a:ext uri="{FF2B5EF4-FFF2-40B4-BE49-F238E27FC236}">
                <a16:creationId xmlns:a16="http://schemas.microsoft.com/office/drawing/2014/main" id="{79FE5283-B009-4EE3-A9B2-2F7A4D62AD40}"/>
              </a:ext>
            </a:extLst>
          </p:cNvPr>
          <p:cNvSpPr/>
          <p:nvPr/>
        </p:nvSpPr>
        <p:spPr>
          <a:xfrm>
            <a:off x="1198019" y="1432490"/>
            <a:ext cx="9795961" cy="861774"/>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Business people and developers must work </a:t>
            </a:r>
          </a:p>
          <a:p>
            <a:pPr lvl="0" algn="ctr">
              <a:defRPr/>
            </a:pPr>
            <a:r>
              <a:rPr lang="en-US" sz="2800" b="1" dirty="0">
                <a:solidFill>
                  <a:srgbClr val="083D65"/>
                </a:solidFill>
                <a:latin typeface="Segoe UI" panose="020B0502040204020203" pitchFamily="34" charset="0"/>
                <a:cs typeface="Segoe UI" panose="020B0502040204020203" pitchFamily="34" charset="0"/>
              </a:rPr>
              <a:t>together daily throughout the project.</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93722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1198018" y="1840114"/>
            <a:ext cx="9795961" cy="1292662"/>
          </a:xfrm>
          <a:prstGeom prst="rect">
            <a:avLst/>
          </a:prstGeom>
        </p:spPr>
        <p:txBody>
          <a:bodyPr wrap="square" lIns="0" tIns="0" rIns="0" bIns="0">
            <a:spAutoFit/>
          </a:bodyPr>
          <a:lstStyle/>
          <a:p>
            <a:pPr lvl="0" algn="ctr">
              <a:defRPr/>
            </a:pPr>
            <a:r>
              <a:rPr lang="en-US" sz="2800" b="1" dirty="0">
                <a:solidFill>
                  <a:srgbClr val="083D65"/>
                </a:solidFill>
                <a:latin typeface="Segoe UI" panose="020B0502040204020203" pitchFamily="34" charset="0"/>
                <a:cs typeface="Segoe UI" panose="020B0502040204020203" pitchFamily="34" charset="0"/>
              </a:rPr>
              <a:t>Build projects around motivated individuals. Give them the environment and support they need, and trust them to get the job done.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7454C800-48F2-034F-91FE-3F0B82EDF7B8}"/>
              </a:ext>
            </a:extLst>
          </p:cNvPr>
          <p:cNvPicPr>
            <a:picLocks noChangeAspect="1"/>
          </p:cNvPicPr>
          <p:nvPr/>
        </p:nvPicPr>
        <p:blipFill>
          <a:blip r:embed="rId3"/>
          <a:stretch>
            <a:fillRect/>
          </a:stretch>
        </p:blipFill>
        <p:spPr>
          <a:xfrm>
            <a:off x="4508499" y="3429000"/>
            <a:ext cx="3175000" cy="2374900"/>
          </a:xfrm>
          <a:prstGeom prst="rect">
            <a:avLst/>
          </a:prstGeom>
        </p:spPr>
      </p:pic>
    </p:spTree>
    <p:extLst>
      <p:ext uri="{BB962C8B-B14F-4D97-AF65-F5344CB8AC3E}">
        <p14:creationId xmlns:p14="http://schemas.microsoft.com/office/powerpoint/2010/main" val="45204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6">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TotalTime>
  <Words>841</Words>
  <Application>Microsoft Macintosh PowerPoint</Application>
  <PresentationFormat>Widescreen</PresentationFormat>
  <Paragraphs>89</Paragraphs>
  <Slides>19</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Segoe UI</vt:lpstr>
      <vt:lpstr>Office Theme</vt:lpstr>
      <vt:lpstr>PowerPoint Presentation</vt:lpstr>
      <vt:lpstr>What is Agile?</vt:lpstr>
      <vt:lpstr>What is 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Spontaneous Order</vt:lpstr>
      <vt:lpstr>PowerPoint Presentation</vt:lpstr>
      <vt:lpstr>How?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PROCESS</dc:title>
  <dc:creator>RARE</dc:creator>
  <cp:lastModifiedBy>Korcan Andac (Dogus Teknoloji)</cp:lastModifiedBy>
  <cp:revision>166</cp:revision>
  <dcterms:created xsi:type="dcterms:W3CDTF">2019-04-01T07:53:49Z</dcterms:created>
  <dcterms:modified xsi:type="dcterms:W3CDTF">2019-05-24T12:40:35Z</dcterms:modified>
</cp:coreProperties>
</file>